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2" r:id="rId2"/>
    <p:sldId id="257" r:id="rId3"/>
    <p:sldId id="262" r:id="rId4"/>
    <p:sldId id="283" r:id="rId5"/>
    <p:sldId id="284" r:id="rId6"/>
    <p:sldId id="285" r:id="rId7"/>
    <p:sldId id="288" r:id="rId8"/>
    <p:sldId id="286" r:id="rId9"/>
    <p:sldId id="287" r:id="rId10"/>
    <p:sldId id="289" r:id="rId11"/>
    <p:sldId id="290" r:id="rId12"/>
    <p:sldId id="291" r:id="rId13"/>
    <p:sldId id="293" r:id="rId14"/>
    <p:sldId id="294" r:id="rId15"/>
    <p:sldId id="299" r:id="rId16"/>
    <p:sldId id="300" r:id="rId17"/>
    <p:sldId id="295" r:id="rId18"/>
    <p:sldId id="292" r:id="rId19"/>
    <p:sldId id="2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578"/>
    <a:srgbClr val="004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476" autoAdjust="0"/>
  </p:normalViewPr>
  <p:slideViewPr>
    <p:cSldViewPr snapToGrid="0">
      <p:cViewPr varScale="1">
        <p:scale>
          <a:sx n="41" d="100"/>
          <a:sy n="41" d="100"/>
        </p:scale>
        <p:origin x="1560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1048D-4831-4FD8-855E-83A2711AA5A0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D5945-55ED-4BC8-94F7-F12ECA94B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6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Incluziune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Echitate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Corectitudine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Justiție social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Oportunitate economică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Sustenabilitate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Mediu nepoluant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Economie verde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Comunități reziliente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Inovaţie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Educaţie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Viitor mai bun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D5945-55ED-4BC8-94F7-F12ECA94B0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D5945-55ED-4BC8-94F7-F12ECA94B0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11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2645-1C68-76C5-429E-24B2167C5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3749F-CE58-9F47-5A6A-21C336EDD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8885D-3A97-FCDF-4E28-F8F89814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B9293-7ECD-3D03-0C68-AE164471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E58B6-B91E-47EA-EC35-851F3C70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C76DE74-1F95-9D25-8849-6A5E7181B0D5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55EC8537-0CA8-AEC4-1DD2-988E1E7199E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6D08344-0ACE-D208-DFB1-B812BD00FB36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15CC-4B72-CB4E-6E70-9BE3915D2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2643B-F0C1-E6FD-CB14-BC70B0C4D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73C29-69EC-F1E8-BEA8-EBC914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483CD-EB52-CBD6-755F-FBC55C0D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539AA-6F75-C0C0-27D7-63C8589C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4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E1D0F1-3E4D-BDA3-B14B-453349062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14019-0439-9A2F-0C3A-9CE9E7CA2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69740-2C1D-1D93-C84F-29BDA554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6EC9F-F81C-AD27-EAC5-DCBCDF77C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4C31F-363E-6E06-3E34-E45A6D12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5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C93E2-9738-1081-26FB-BC61E6F8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3888"/>
            <a:ext cx="10515600" cy="61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CBC20-18FE-8543-ABD0-D716B0581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265D1-002D-AA92-BA1E-B073594DE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80FA5-2DE3-CCC6-447F-6BD6F0A1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77CAE-C30E-0D57-07A0-0315B9DA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BD5E119F-D380-2F80-7DB4-79441AF7701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8982288-1DFB-BD89-B397-29C14C54CD0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A6F62A-E8F1-F5B6-61AC-BCC650F6E93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6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558C1-A515-93F6-630C-1F422A57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5A8CA-BC44-D835-996C-D3790CFA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CC3B9-9886-7CCB-3672-A2172292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690B5-BCAD-3C76-6CAC-DD9A7B5E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93A94-2472-60BC-6BCD-BF663259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872002E-C452-86A8-ED58-58FBF081C69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0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2E1072B7-A1F2-0BF6-15BA-0AC97DC37D8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1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7BA967B1-4812-205A-5BE2-85704D8909F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7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30458-5969-D4B4-5CC1-462EBBAC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684"/>
            <a:ext cx="10515600" cy="5530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C538-EDF4-82DE-D33F-536DA7FD5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5A7CA-65C2-E0BA-1436-7A9DA5A85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0A326-83A4-0C6F-CFD7-4488A2F9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6543B-5252-A4C8-C35C-E1B33BA1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53810-5311-EF33-3621-3A61721AB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D409FC3B-E639-417A-409D-2F5CC43851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C1FFE689-14E2-066A-4D0A-F024CC92EC1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1D544BB-2551-4978-4DA0-D4B207AF32F9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3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0C63-6763-611E-0F99-032FF2DD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888"/>
            <a:ext cx="10515600" cy="616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9C94B-8774-D313-98FA-CA17C6C8D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700670-1D0B-A448-A427-9E345A608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C924-E57D-87D7-7B5E-9F4818B4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AB73E-C1CB-31FE-7C0D-8415B2EB8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030966-4617-EA5B-E289-A94D293D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A963F-DF3E-E6D1-AB59-0FF3A4D7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BF26B0-E64B-686A-B065-536FD4B9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15EC16-5DC4-26AE-BC2B-DE03B7C96A4F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2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666776F-D504-61BB-1256-6E9EDB73262E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3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E518C89-B6FA-3281-566E-C06D7119B60B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1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0E34-2D29-23A1-A0ED-EDF37C028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154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10F032-1B45-AEF2-2922-6C8F7DC0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711E8-C26C-DC41-29B9-9F6CF72B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ED3AF-CC03-DFFE-3F8B-D59A0DA4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00383374-ACC6-11AB-54CB-26B02DE7BB58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7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1EA8D778-D052-9CAF-FF1B-8D29E41DF96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8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1F39DF0-9F53-14D3-AEBF-C518A36D77E8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19DE8-B744-09A9-66EC-B724DEF3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810D4-2BBC-0A16-FDBF-DFBD37A1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98449-8A15-8D1A-4E8D-E7C1E2A1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376C90F-B168-D291-F770-FEB387CA7F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6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5A37D13-AB00-1ADE-ABA0-B8F503EDFFC9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3523F236-09EA-1589-F73E-448A7AFA5775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D26D0-DF50-75BC-FC9F-D9B99337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B34EF-9C05-1AA1-786B-B4323D4E7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FFE3-3B73-C125-5EC7-AEE5D247D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64704-3F4A-D285-88AE-869A48E3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6690E-5BD3-7AA2-3125-22F78B3D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31E9C-03A5-8C47-0866-1F1310D7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60F72F92-EFAF-371D-B214-00EB7F3FCD8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A3A9D3C4-689C-36BB-2C2F-0FD3660456A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031D104-9899-356D-1587-7C1EF99C6C9A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90ED4-1CC2-72A2-FB0D-CDF97D66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5D3CBE-6177-1C0A-38F5-0A8CF3301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A56F8-FBBE-B6CE-DE21-2B3415808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8BD63-E547-C99F-1304-D900E65C0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31938-ED18-74A3-C25F-DB04533A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9CC2F-E827-862C-1A0E-8D6597B3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1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346474-B1C0-DE02-291B-734F96CC2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7051"/>
            <a:ext cx="10515600" cy="563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BA5BB-5C21-D3EC-5823-310BE0156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DA0BC-F167-FD36-5CB3-0444F664E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6F2A0E-B78E-4EEB-AE3D-6138870B9929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CE35B-726B-22A6-1D20-F9982A7CA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C09A0-D2E7-D9A9-2BF6-78769866D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A22F090-E788-D443-BE64-8ADBAA284539}"/>
              </a:ext>
            </a:extLst>
          </p:cNvPr>
          <p:cNvPicPr>
            <a:picLocks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ADF9F8E-5168-4C46-4B8D-D7B1FE019706}"/>
              </a:ext>
            </a:extLst>
          </p:cNvPr>
          <p:cNvPicPr>
            <a:picLocks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8B9910C4-FA62-1AB5-B72F-7033141E7F54}"/>
              </a:ext>
            </a:extLst>
          </p:cNvPr>
          <p:cNvPicPr>
            <a:picLocks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6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4540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tranzitiejusta@cjmures.ro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FB719-BE36-8B58-FA9D-A5417D07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9072-17ED-4830-FA5D-B94985D96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739" y="1661676"/>
            <a:ext cx="6891131" cy="2484527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o-RO" sz="4000" b="1" kern="100" noProof="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Strategia de comunicare a Planului Teritorial </a:t>
            </a:r>
            <a:br>
              <a:rPr lang="ro-RO" sz="4000" b="1" kern="100" noProof="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o-RO" sz="4000" b="1" kern="100" noProof="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pentru o Tranziție Justă</a:t>
            </a:r>
            <a:br>
              <a:rPr lang="ro-RO" sz="4000" b="1" kern="100" noProof="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o-RO" sz="4000" b="1" kern="100" noProof="0" dirty="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în județul  Mureș</a:t>
            </a:r>
            <a:endParaRPr lang="ro-RO" sz="4000" noProof="0" dirty="0">
              <a:solidFill>
                <a:srgbClr val="00C578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D7175-E9FC-F80D-1A07-B41680813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39" y="5802241"/>
            <a:ext cx="9144000" cy="439344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err="1">
                <a:solidFill>
                  <a:srgbClr val="00C578"/>
                </a:solidFill>
              </a:rPr>
              <a:t>Prezentare</a:t>
            </a:r>
            <a:r>
              <a:rPr lang="en-US" sz="2000" b="1" dirty="0">
                <a:solidFill>
                  <a:srgbClr val="00C578"/>
                </a:solidFill>
              </a:rPr>
              <a:t>, 3 </a:t>
            </a:r>
            <a:r>
              <a:rPr lang="en-US" sz="2000" b="1" dirty="0" err="1">
                <a:solidFill>
                  <a:srgbClr val="00C578"/>
                </a:solidFill>
              </a:rPr>
              <a:t>iulie</a:t>
            </a:r>
            <a:r>
              <a:rPr lang="en-US" sz="2000" b="1" dirty="0">
                <a:solidFill>
                  <a:srgbClr val="00C578"/>
                </a:solidFill>
              </a:rPr>
              <a:t> </a:t>
            </a:r>
            <a:r>
              <a:rPr lang="ro-RO" sz="2000" b="1" dirty="0">
                <a:solidFill>
                  <a:srgbClr val="00C578"/>
                </a:solidFill>
              </a:rPr>
              <a:t>2025, Târgu Mureș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5D057-6715-3E73-24A4-6CF5883A2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84" y="2903940"/>
            <a:ext cx="3114260" cy="3337645"/>
          </a:xfrm>
          <a:prstGeom prst="rect">
            <a:avLst/>
          </a:prstGeom>
        </p:spPr>
      </p:pic>
      <p:pic>
        <p:nvPicPr>
          <p:cNvPr id="6" name="Picture 5" descr="A green and white poster&#10;&#10;AI-generated content may be incorrect.">
            <a:extLst>
              <a:ext uri="{FF2B5EF4-FFF2-40B4-BE49-F238E27FC236}">
                <a16:creationId xmlns:a16="http://schemas.microsoft.com/office/drawing/2014/main" id="{21648AEE-2CEC-C694-9F0F-E4B4D0DE3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959E1-2050-D916-FA9D-0F425485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57A3B3-8D42-803C-6072-BBB7104D4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01656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Scopul comunicării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B380C3-D2C0-2E2E-ADCD-F3CF4C24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70284"/>
            <a:ext cx="12191999" cy="205235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b="1" dirty="0"/>
              <a:t>A </a:t>
            </a:r>
            <a:r>
              <a:rPr lang="ro-RO" b="1" dirty="0">
                <a:solidFill>
                  <a:srgbClr val="00C578"/>
                </a:solidFill>
              </a:rPr>
              <a:t>informa</a:t>
            </a:r>
            <a:r>
              <a:rPr lang="ro-RO" b="1" dirty="0"/>
              <a:t>, a </a:t>
            </a:r>
            <a:r>
              <a:rPr lang="ro-RO" b="1" dirty="0">
                <a:solidFill>
                  <a:srgbClr val="00C578"/>
                </a:solidFill>
              </a:rPr>
              <a:t>educa</a:t>
            </a:r>
            <a:r>
              <a:rPr lang="ro-RO" b="1" dirty="0"/>
              <a:t> și</a:t>
            </a:r>
            <a:r>
              <a:rPr lang="en-US" b="1" dirty="0"/>
              <a:t> a</a:t>
            </a:r>
            <a:r>
              <a:rPr lang="ro-RO" b="1" dirty="0"/>
              <a:t> </a:t>
            </a:r>
            <a:r>
              <a:rPr lang="ro-RO" b="1" dirty="0">
                <a:solidFill>
                  <a:srgbClr val="00C578"/>
                </a:solidFill>
              </a:rPr>
              <a:t>inspira</a:t>
            </a:r>
            <a:r>
              <a:rPr lang="ro-RO" b="1" dirty="0"/>
              <a:t> </a:t>
            </a:r>
            <a:endParaRPr lang="en-US" b="1" dirty="0"/>
          </a:p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o-RO" b="1" dirty="0">
                <a:solidFill>
                  <a:srgbClr val="00C578"/>
                </a:solidFill>
              </a:rPr>
              <a:t>implicarea</a:t>
            </a:r>
            <a:r>
              <a:rPr lang="ro-RO" b="1" dirty="0"/>
              <a:t> audienţelor de la nivelul judeţului Mureş </a:t>
            </a:r>
            <a:endParaRPr lang="en-US" dirty="0"/>
          </a:p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o-RO" b="1" dirty="0"/>
              <a:t>în procesul de </a:t>
            </a:r>
            <a:r>
              <a:rPr lang="ro-RO" b="1" dirty="0">
                <a:solidFill>
                  <a:srgbClr val="00C578"/>
                </a:solidFill>
              </a:rPr>
              <a:t>tranziţie către neutralitate climatică</a:t>
            </a:r>
            <a:r>
              <a:rPr lang="ro-RO" b="1" dirty="0"/>
              <a:t>.</a:t>
            </a:r>
            <a:endParaRPr lang="en-US" dirty="0"/>
          </a:p>
        </p:txBody>
      </p:sp>
      <p:pic>
        <p:nvPicPr>
          <p:cNvPr id="6" name="Picture 5" descr="A group of people with different symbols&#10;&#10;AI-generated content may be incorrect.">
            <a:extLst>
              <a:ext uri="{FF2B5EF4-FFF2-40B4-BE49-F238E27FC236}">
                <a16:creationId xmlns:a16="http://schemas.microsoft.com/office/drawing/2014/main" id="{5AD31343-4C10-BB5C-A00F-6A3A937B6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t="6569" r="69347" b="46088"/>
          <a:stretch>
            <a:fillRect/>
          </a:stretch>
        </p:blipFill>
        <p:spPr>
          <a:xfrm>
            <a:off x="365608" y="4187682"/>
            <a:ext cx="1497496" cy="1485371"/>
          </a:xfrm>
          <a:prstGeom prst="rect">
            <a:avLst/>
          </a:prstGeom>
        </p:spPr>
      </p:pic>
      <p:pic>
        <p:nvPicPr>
          <p:cNvPr id="8" name="Picture 7" descr="A group of people with different symbols&#10;&#10;AI-generated content may be incorrect.">
            <a:extLst>
              <a:ext uri="{FF2B5EF4-FFF2-40B4-BE49-F238E27FC236}">
                <a16:creationId xmlns:a16="http://schemas.microsoft.com/office/drawing/2014/main" id="{E4D1855B-C757-1822-44C2-7DE6BBD38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6" t="9276" r="33914" b="50000"/>
          <a:stretch>
            <a:fillRect/>
          </a:stretch>
        </p:blipFill>
        <p:spPr>
          <a:xfrm>
            <a:off x="2527377" y="4930368"/>
            <a:ext cx="2107359" cy="1485371"/>
          </a:xfrm>
          <a:prstGeom prst="rect">
            <a:avLst/>
          </a:prstGeom>
        </p:spPr>
      </p:pic>
      <p:pic>
        <p:nvPicPr>
          <p:cNvPr id="10" name="Picture 9" descr="A group of people with different symbols&#10;&#10;AI-generated content may be incorrect.">
            <a:extLst>
              <a:ext uri="{FF2B5EF4-FFF2-40B4-BE49-F238E27FC236}">
                <a16:creationId xmlns:a16="http://schemas.microsoft.com/office/drawing/2014/main" id="{C440DF21-C6EA-D807-0813-B03227585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3" t="6763" r="5109" b="48213"/>
          <a:stretch>
            <a:fillRect/>
          </a:stretch>
        </p:blipFill>
        <p:spPr>
          <a:xfrm>
            <a:off x="5299009" y="4222434"/>
            <a:ext cx="1666867" cy="1681299"/>
          </a:xfrm>
          <a:prstGeom prst="rect">
            <a:avLst/>
          </a:prstGeom>
        </p:spPr>
      </p:pic>
      <p:pic>
        <p:nvPicPr>
          <p:cNvPr id="12" name="Picture 11" descr="A group of people with different symbols&#10;&#10;AI-generated content may be incorrect.">
            <a:extLst>
              <a:ext uri="{FF2B5EF4-FFF2-40B4-BE49-F238E27FC236}">
                <a16:creationId xmlns:a16="http://schemas.microsoft.com/office/drawing/2014/main" id="{06F98EF4-3791-1A44-9184-D0D3924DB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6" t="54686" r="54239" b="2028"/>
          <a:stretch>
            <a:fillRect/>
          </a:stretch>
        </p:blipFill>
        <p:spPr>
          <a:xfrm>
            <a:off x="7630149" y="4930368"/>
            <a:ext cx="1551682" cy="1485371"/>
          </a:xfrm>
          <a:prstGeom prst="rect">
            <a:avLst/>
          </a:prstGeom>
        </p:spPr>
      </p:pic>
      <p:pic>
        <p:nvPicPr>
          <p:cNvPr id="14" name="Picture 13" descr="A group of people with different symbols&#10;&#10;AI-generated content may be incorrect.">
            <a:extLst>
              <a:ext uri="{FF2B5EF4-FFF2-40B4-BE49-F238E27FC236}">
                <a16:creationId xmlns:a16="http://schemas.microsoft.com/office/drawing/2014/main" id="{70E2296B-E928-8E73-DF1F-1E0CA54CB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2" t="50000" r="21956" b="8599"/>
          <a:stretch>
            <a:fillRect/>
          </a:stretch>
        </p:blipFill>
        <p:spPr>
          <a:xfrm>
            <a:off x="9846104" y="4308466"/>
            <a:ext cx="1670034" cy="17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14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66B3B-C616-D3BB-A28F-779814D0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5994E6-00AA-B5DE-2155-1021F53AB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8" y="1034821"/>
            <a:ext cx="10515600" cy="616800"/>
          </a:xfrm>
        </p:spPr>
        <p:txBody>
          <a:bodyPr/>
          <a:lstStyle/>
          <a:p>
            <a:r>
              <a:rPr lang="ro-RO" dirty="0"/>
              <a:t>Obiectivele de comunicare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3EB80D-715D-2169-585C-2781C97A7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78" y="1863657"/>
            <a:ext cx="8905461" cy="19397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o-RO" sz="2400" b="1" noProof="0" dirty="0"/>
              <a:t>General</a:t>
            </a:r>
            <a:r>
              <a:rPr lang="ro-RO" sz="2400" noProof="0" dirty="0"/>
              <a:t>: creşterea nivelului de conștientizare a populaţiei din judeţul Mureş cu privire la procesul de tranziție către neutralitatea climatică, pentru a facilita această tranziţie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o-RO" sz="2400" b="1" noProof="0" dirty="0"/>
              <a:t>Specific</a:t>
            </a:r>
            <a:r>
              <a:rPr lang="ro-RO" sz="2400" noProof="0" dirty="0"/>
              <a:t>: 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ro-RO" sz="2400" noProof="0" dirty="0"/>
          </a:p>
        </p:txBody>
      </p:sp>
      <p:pic>
        <p:nvPicPr>
          <p:cNvPr id="15" name="Picture 14" descr="A green and grey world map with a green arrow and a green plant growing out of it&#10;&#10;AI-generated content may be incorrect.">
            <a:extLst>
              <a:ext uri="{FF2B5EF4-FFF2-40B4-BE49-F238E27FC236}">
                <a16:creationId xmlns:a16="http://schemas.microsoft.com/office/drawing/2014/main" id="{A26CEA1A-403F-B4EB-5832-9DF684751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7" t="8116" r="5108" b="55749"/>
          <a:stretch>
            <a:fillRect/>
          </a:stretch>
        </p:blipFill>
        <p:spPr>
          <a:xfrm>
            <a:off x="1258956" y="4147931"/>
            <a:ext cx="3909391" cy="138984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8EE4DA-71AC-0AE1-9AD4-E83C608E8775}"/>
              </a:ext>
            </a:extLst>
          </p:cNvPr>
          <p:cNvSpPr txBox="1"/>
          <p:nvPr/>
        </p:nvSpPr>
        <p:spPr>
          <a:xfrm>
            <a:off x="5353879" y="3896141"/>
            <a:ext cx="5950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5288" lvl="0" indent="-342900">
              <a:buFont typeface="Wingdings" panose="05000000000000000000" pitchFamily="2" charset="2"/>
              <a:buChar char="§"/>
            </a:pP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</a:t>
            </a:r>
            <a:r>
              <a:rPr lang="ro-RO" sz="2400" noProof="0" dirty="0"/>
              <a:t>ș</a:t>
            </a: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tem nivelul de informare şi implicare.</a:t>
            </a:r>
          </a:p>
          <a:p>
            <a:pPr marL="395288" lvl="0" indent="-342900">
              <a:buFont typeface="Wingdings" panose="05000000000000000000" pitchFamily="2" charset="2"/>
              <a:buChar char="§"/>
            </a:pP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</a:t>
            </a:r>
            <a:r>
              <a:rPr lang="ro-RO" sz="2400" noProof="0" dirty="0"/>
              <a:t>ș</a:t>
            </a: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tem gradul de încredere a populaţiei din judeţul Mureş în tranziţia către neutralitate climatică.</a:t>
            </a:r>
          </a:p>
          <a:p>
            <a:pPr marL="395288" lvl="0" indent="-342900">
              <a:buFont typeface="Wingdings" panose="05000000000000000000" pitchFamily="2" charset="2"/>
              <a:buChar char="§"/>
            </a:pP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</a:t>
            </a:r>
            <a:r>
              <a:rPr lang="ro-RO" sz="2400" noProof="0" dirty="0"/>
              <a:t>ș</a:t>
            </a:r>
            <a:r>
              <a:rPr lang="ro-RO" sz="24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tem gradul de acceptare a tranziției juste prin promovarea beneficiilor</a:t>
            </a:r>
          </a:p>
        </p:txBody>
      </p:sp>
    </p:spTree>
    <p:extLst>
      <p:ext uri="{BB962C8B-B14F-4D97-AF65-F5344CB8AC3E}">
        <p14:creationId xmlns:p14="http://schemas.microsoft.com/office/powerpoint/2010/main" val="376686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2C0CB-5BEA-2715-4AD9-C23FA3B3B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536C2F-2054-291A-8428-B7DA68E61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9" y="899668"/>
            <a:ext cx="10515600" cy="616800"/>
          </a:xfrm>
        </p:spPr>
        <p:txBody>
          <a:bodyPr/>
          <a:lstStyle/>
          <a:p>
            <a:r>
              <a:rPr lang="ro-RO" dirty="0"/>
              <a:t>Public: Audienţe primare, secundare, suport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09C780-4022-9CFE-48ED-D4E9BC394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817" y="1659972"/>
            <a:ext cx="3067879" cy="48419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kern="100" dirty="0">
                <a:solidFill>
                  <a:srgbClr val="004540"/>
                </a:solidFill>
                <a:cs typeface="Times New Roman" panose="02020603050405020304" pitchFamily="18" charset="0"/>
              </a:rPr>
              <a:t>Audienţe primare</a:t>
            </a:r>
            <a:endParaRPr lang="en-US" sz="2000" b="1" kern="100" dirty="0">
              <a:solidFill>
                <a:srgbClr val="004540"/>
              </a:solidFill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Întreprinderi (micro, mici, mijlocii şi mari)</a:t>
            </a:r>
            <a:endParaRPr lang="en-US" sz="2000" kern="100" dirty="0">
              <a:effectLst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Incubatoare/ acceleratoare de afaceri și alte structuri de sprijinire a afacerilor </a:t>
            </a:r>
            <a:endParaRPr lang="en-US" sz="2000" kern="100" dirty="0">
              <a:effectLst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Sindicate</a:t>
            </a:r>
            <a:endParaRPr lang="en-US" sz="2000" kern="100" dirty="0">
              <a:effectLst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ONG-uri și societate civilă activă</a:t>
            </a:r>
            <a:endParaRPr lang="en-US" sz="2000" kern="100" dirty="0">
              <a:effectLst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Agenția Județeană de Ocupare a Forței de Muncă Mureș </a:t>
            </a:r>
            <a:endParaRPr lang="en-US" sz="2000" kern="100" dirty="0">
              <a:effectLst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cs typeface="Times New Roman" panose="02020603050405020304" pitchFamily="18" charset="0"/>
              </a:rPr>
              <a:t>Mass-media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35875A-5F9A-2D98-BF06-37881F731FA2}"/>
              </a:ext>
            </a:extLst>
          </p:cNvPr>
          <p:cNvSpPr txBox="1"/>
          <p:nvPr/>
        </p:nvSpPr>
        <p:spPr>
          <a:xfrm>
            <a:off x="4464325" y="1659972"/>
            <a:ext cx="306787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ro-RO" sz="2000" b="1" kern="100" dirty="0">
                <a:solidFill>
                  <a:srgbClr val="00454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Audienţe secundare</a:t>
            </a:r>
            <a:endParaRPr lang="en-US" sz="2000" b="1" kern="100" dirty="0">
              <a:solidFill>
                <a:srgbClr val="00C578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Municipalități (UAT Municipiul Târgu Mureș, UAT Municipiul Sighișoara, UAT Municipiul Reghin şi UAT Municipiul Târnăveni)</a:t>
            </a:r>
            <a:endParaRPr lang="en-US" sz="2000" kern="1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Instituții academice (nivel primar, secundar şi terţiar) şi de cercetare</a:t>
            </a:r>
            <a:endParaRPr lang="en-US" sz="2000" kern="1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Instituții financiare</a:t>
            </a:r>
            <a:endParaRPr lang="en-US" sz="2000" kern="1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D1E749-1A42-E8F6-7D2E-17490A3971FC}"/>
              </a:ext>
            </a:extLst>
          </p:cNvPr>
          <p:cNvSpPr txBox="1"/>
          <p:nvPr/>
        </p:nvSpPr>
        <p:spPr>
          <a:xfrm>
            <a:off x="8136833" y="1630473"/>
            <a:ext cx="359134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C578"/>
              </a:buClr>
              <a:buSzPts val="1400"/>
            </a:pPr>
            <a:r>
              <a:rPr lang="ro-RO" sz="2000" b="1" kern="100" noProof="0" dirty="0">
                <a:solidFill>
                  <a:srgbClr val="00454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Audienţe suport</a:t>
            </a:r>
            <a:endParaRPr lang="ro-RO" sz="2000" kern="100" noProof="0" dirty="0">
              <a:effectLst/>
              <a:latin typeface="Source Sans Pro" panose="020B0503030403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Asociații de municipalități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Instituția Prefectului Mureș 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Agenția pentru Protecția Mediului Mureș 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Camera de Comerț Mureș 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Inspectoratul Teritorial de Muncă Mureș 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Inspectoratul Școlar Județean Mureș </a:t>
            </a:r>
            <a:endParaRPr lang="ro-RO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kern="1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Agenția Județeană de Plăți și Inspecție Socială Mureș </a:t>
            </a:r>
          </a:p>
          <a:p>
            <a:pPr marL="342900" marR="0" lvl="0" indent="-342900">
              <a:buClr>
                <a:srgbClr val="00C578"/>
              </a:buClr>
              <a:buSzPts val="1400"/>
              <a:buFont typeface="Wingdings" panose="05000000000000000000" pitchFamily="2" charset="2"/>
              <a:buChar char=""/>
            </a:pPr>
            <a:r>
              <a:rPr lang="ro-RO" sz="2000" noProof="0" dirty="0">
                <a:effectLst/>
                <a:latin typeface="Source Sans Pro" panose="020B0503030403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Agenția pentru Întreprinderi Mici și Mijlocii, Atragere de Investiții și Promovarea Exportului Mureș</a:t>
            </a:r>
            <a:endParaRPr lang="ro-RO" sz="2000" kern="100" noProof="0" dirty="0"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19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6836-5724-44C7-8B6C-2869038B0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8CCDB3-596F-856A-0AE6-C29B339B2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9" y="899668"/>
            <a:ext cx="10515600" cy="616800"/>
          </a:xfrm>
        </p:spPr>
        <p:txBody>
          <a:bodyPr/>
          <a:lstStyle/>
          <a:p>
            <a:r>
              <a:rPr lang="en-US" noProof="0" dirty="0" err="1"/>
              <a:t>Mesajele</a:t>
            </a:r>
            <a:endParaRPr lang="ro-RO" noProof="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F0AC224-819A-6448-5B32-7A38DAD32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42897"/>
              </p:ext>
            </p:extLst>
          </p:nvPr>
        </p:nvGraphicFramePr>
        <p:xfrm>
          <a:off x="1568963" y="1804321"/>
          <a:ext cx="9054073" cy="4576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016">
                  <a:extLst>
                    <a:ext uri="{9D8B030D-6E8A-4147-A177-3AD203B41FA5}">
                      <a16:colId xmlns:a16="http://schemas.microsoft.com/office/drawing/2014/main" val="289281244"/>
                    </a:ext>
                  </a:extLst>
                </a:gridCol>
                <a:gridCol w="1512366">
                  <a:extLst>
                    <a:ext uri="{9D8B030D-6E8A-4147-A177-3AD203B41FA5}">
                      <a16:colId xmlns:a16="http://schemas.microsoft.com/office/drawing/2014/main" val="4287483550"/>
                    </a:ext>
                  </a:extLst>
                </a:gridCol>
                <a:gridCol w="1519912">
                  <a:extLst>
                    <a:ext uri="{9D8B030D-6E8A-4147-A177-3AD203B41FA5}">
                      <a16:colId xmlns:a16="http://schemas.microsoft.com/office/drawing/2014/main" val="307255396"/>
                    </a:ext>
                  </a:extLst>
                </a:gridCol>
                <a:gridCol w="1572735">
                  <a:extLst>
                    <a:ext uri="{9D8B030D-6E8A-4147-A177-3AD203B41FA5}">
                      <a16:colId xmlns:a16="http://schemas.microsoft.com/office/drawing/2014/main" val="775833276"/>
                    </a:ext>
                  </a:extLst>
                </a:gridCol>
                <a:gridCol w="1806269">
                  <a:extLst>
                    <a:ext uri="{9D8B030D-6E8A-4147-A177-3AD203B41FA5}">
                      <a16:colId xmlns:a16="http://schemas.microsoft.com/office/drawing/2014/main" val="3243469375"/>
                    </a:ext>
                  </a:extLst>
                </a:gridCol>
                <a:gridCol w="1412775">
                  <a:extLst>
                    <a:ext uri="{9D8B030D-6E8A-4147-A177-3AD203B41FA5}">
                      <a16:colId xmlns:a16="http://schemas.microsoft.com/office/drawing/2014/main" val="579171979"/>
                    </a:ext>
                  </a:extLst>
                </a:gridCol>
              </a:tblGrid>
              <a:tr h="56281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Categorie de audienţă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A. Autoritățile Locale și Regionale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B. IMM-uri și Antreprenori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C.  ONG-uri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D. Instituțiile Educaționale și de Cercetare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E. Publicul Larg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extLst>
                  <a:ext uri="{0D108BD9-81ED-4DB2-BD59-A6C34878D82A}">
                    <a16:rowId xmlns:a16="http://schemas.microsoft.com/office/drawing/2014/main" val="4043026013"/>
                  </a:ext>
                </a:extLst>
              </a:tr>
              <a:tr h="5628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Mesaj principal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„ÎmprEUnă clădim comunitățile viitorului. „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clădim comunitățile viitorului.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clădim comunitățile viitorului.</a:t>
                      </a:r>
                      <a:endParaRPr lang="en-US" sz="1200" b="1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clădim comunitățile viitorului.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clădim comunitățile viitorului.</a:t>
                      </a:r>
                      <a:endParaRPr lang="en-US" sz="1200" b="1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extLst>
                  <a:ext uri="{0D108BD9-81ED-4DB2-BD59-A6C34878D82A}">
                    <a16:rowId xmlns:a16="http://schemas.microsoft.com/office/drawing/2014/main" val="2797363948"/>
                  </a:ext>
                </a:extLst>
              </a:tr>
              <a:tr h="9446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Mesaj secundar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„Transformăm provocările în oportunități pentru dezvoltarea durabilă a comunității.”</a:t>
                      </a:r>
                      <a:endParaRPr lang="en-US" sz="1200" b="1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construim o economie verde și competitivă.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pentru comunități reziliente și incluzive.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pentru inovație și educație, motoarele tranziției verzi.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ÎmprEUnă pentru un viitor mai bun!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b="1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extLst>
                  <a:ext uri="{0D108BD9-81ED-4DB2-BD59-A6C34878D82A}">
                    <a16:rowId xmlns:a16="http://schemas.microsoft.com/office/drawing/2014/main" val="3051445789"/>
                  </a:ext>
                </a:extLst>
              </a:tr>
              <a:tr h="22810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Justificare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Autoritățile locale joacă un rol esențial în coordonarea proiectelor PTJ, iar colaborarea cu acestea asigură revitalizarea economiei locale și crearea de locuri de muncă sustenabile.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IMM-urile și antreprenorii sunt cheia transformării economice. Prin accesul la finanțările disponibile, aceștia pot moderniza afacerile și adopta practici sustenabile, contribuind la economia locală și națională.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ONG-urile sunt parteneri de încredere în crearea unor comunități sustenabile. Prin implicarea activă, ONG-urile sprijină accesul la resurse și educă publicul cu privire la beneficiile tranziției ecologice.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Instituțiile academice joacă un rol esențial în formarea noilor generații de specialiști și în dezvoltarea soluțiilor inovative care vor susține economia verde.</a:t>
                      </a:r>
                      <a:endParaRPr lang="en-US" sz="1200" kern="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100" kern="1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Cetățenii din judeţul Mureş vor resimți direct beneficiile tranziției. Implicarea activă a fiecărui membru al comunității este esențială pentru succesul programului și pentru a beneficia de noile oportunități de angajare și formare.</a:t>
                      </a:r>
                      <a:endParaRPr lang="en-US" sz="1200" kern="1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15" marR="67915" marT="0" marB="0"/>
                </a:tc>
                <a:extLst>
                  <a:ext uri="{0D108BD9-81ED-4DB2-BD59-A6C34878D82A}">
                    <a16:rowId xmlns:a16="http://schemas.microsoft.com/office/drawing/2014/main" val="550314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094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E586C-6CB6-D453-B3FD-B227CEBB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F436F2-CC8A-E59F-0465-40837C475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418" y="1040301"/>
            <a:ext cx="10515600" cy="616800"/>
          </a:xfrm>
        </p:spPr>
        <p:txBody>
          <a:bodyPr/>
          <a:lstStyle/>
          <a:p>
            <a:r>
              <a:rPr lang="ro-RO" dirty="0"/>
              <a:t>Tonul comunicării şi limbajul</a:t>
            </a:r>
            <a:endParaRPr lang="ro-RO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ADF953-E913-8605-CE55-171D3D3D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418" y="2088938"/>
            <a:ext cx="3515140" cy="372876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o-RO" b="1" noProof="0" dirty="0"/>
              <a:t>Tonul</a:t>
            </a:r>
          </a:p>
          <a:p>
            <a:pPr lvl="0"/>
            <a:r>
              <a:rPr lang="ro-RO" sz="2400" noProof="0" dirty="0"/>
              <a:t>Informativ</a:t>
            </a:r>
          </a:p>
          <a:p>
            <a:pPr lvl="0"/>
            <a:r>
              <a:rPr lang="ro-RO" sz="2400" noProof="0" dirty="0"/>
              <a:t>Persuasiv </a:t>
            </a:r>
          </a:p>
          <a:p>
            <a:pPr lvl="0"/>
            <a:r>
              <a:rPr lang="ro-RO" sz="2400" noProof="0" dirty="0"/>
              <a:t>Demonstrativ</a:t>
            </a:r>
          </a:p>
          <a:p>
            <a:pPr lvl="0"/>
            <a:r>
              <a:rPr lang="ro-RO" sz="2400" noProof="0" dirty="0"/>
              <a:t>Formal </a:t>
            </a:r>
          </a:p>
          <a:p>
            <a:pPr lvl="0"/>
            <a:r>
              <a:rPr lang="ro-RO" sz="2400" noProof="0" dirty="0"/>
              <a:t>Informal</a:t>
            </a:r>
          </a:p>
          <a:p>
            <a:r>
              <a:rPr lang="ro-RO" sz="2400" noProof="0" dirty="0"/>
              <a:t>Entuziast și energetic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502AB-7D71-11F1-6FA7-65A79E9DB3C9}"/>
              </a:ext>
            </a:extLst>
          </p:cNvPr>
          <p:cNvSpPr txBox="1"/>
          <p:nvPr/>
        </p:nvSpPr>
        <p:spPr>
          <a:xfrm>
            <a:off x="6096000" y="2088938"/>
            <a:ext cx="4469296" cy="1937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o-RO" sz="2800" b="1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Limbajul</a:t>
            </a:r>
            <a:endParaRPr lang="en-US" sz="2800" kern="1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None/>
            </a:pPr>
            <a:r>
              <a:rPr lang="ro-RO" sz="24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Se va utiliza un limbaj accesibil, prin utilizarea unui vocabular adecvat audienței, claritate și concizie</a:t>
            </a:r>
            <a:r>
              <a:rPr lang="en-US" sz="24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113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6A98C-6EFB-60E3-92F9-5CBA7FBEE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BEB815-040D-88D6-EB2C-E5D407C0B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06" y="1137684"/>
            <a:ext cx="10515600" cy="553004"/>
          </a:xfrm>
        </p:spPr>
        <p:txBody>
          <a:bodyPr anchor="ctr">
            <a:normAutofit/>
          </a:bodyPr>
          <a:lstStyle/>
          <a:p>
            <a:r>
              <a:rPr lang="ro-RO" sz="3300" noProof="0" dirty="0"/>
              <a:t>Concept</a:t>
            </a:r>
            <a:r>
              <a:rPr lang="en-US" sz="3300" noProof="0" dirty="0"/>
              <a:t>ul</a:t>
            </a:r>
            <a:r>
              <a:rPr lang="ro-RO" sz="3300" noProof="0" dirty="0"/>
              <a:t> creativ</a:t>
            </a:r>
            <a:r>
              <a:rPr lang="en-US" sz="3300" noProof="0" dirty="0"/>
              <a:t> al</a:t>
            </a:r>
            <a:r>
              <a:rPr lang="ro-RO" sz="3300" noProof="0" dirty="0"/>
              <a:t> PTJ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2D19663-C159-C4D1-9678-790146A45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857068" cy="46991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200" noProof="0" dirty="0"/>
              <a:t>PTJ este despre cum se realizează o trecere echitabilă, corectă, despre reţele de comunităţi locale verzi şi reziliente. </a:t>
            </a:r>
            <a:endParaRPr lang="en-US" sz="2200" noProof="0" dirty="0"/>
          </a:p>
          <a:p>
            <a:pPr marL="0" indent="0" algn="just">
              <a:buNone/>
            </a:pPr>
            <a:r>
              <a:rPr lang="ro-RO" sz="2200" noProof="0" dirty="0"/>
              <a:t>De aceea, simbolul logo-ului reuneşte forme simple </a:t>
            </a:r>
            <a:r>
              <a:rPr lang="ro-RO" sz="2200" dirty="0"/>
              <a:t>într-o construcţie elegantă, îmbinând simboluri pentru comunităţi, pentru natură şi sustenabilitate, toate integrate într-un cerc, transmiţând un mesaj de unitate. Este şi o fină trimitere la arta populară românească.</a:t>
            </a:r>
          </a:p>
          <a:p>
            <a:pPr marL="0" indent="0" algn="just">
              <a:buNone/>
            </a:pPr>
            <a:r>
              <a:rPr lang="ro-RO" sz="2200" i="1" noProof="0" dirty="0"/>
              <a:t>ÎmprEUnă clădim comunităţile viitorului</a:t>
            </a:r>
            <a:r>
              <a:rPr lang="ro-RO" sz="2200" noProof="0" dirty="0"/>
              <a:t>" vine în completarea principiului pentru o tranziţie justă: „</a:t>
            </a:r>
            <a:r>
              <a:rPr lang="ro-RO" sz="2200" i="1" noProof="0" dirty="0"/>
              <a:t>Nimeni nu este lăsat în urmă!</a:t>
            </a:r>
            <a:r>
              <a:rPr lang="ro-RO" sz="2200" noProof="0" dirty="0"/>
              <a:t>”, prin definirea conceptului de unitate care se regăseşte în simbolistica siglei PTJ.</a:t>
            </a:r>
          </a:p>
        </p:txBody>
      </p:sp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865F4680-6112-9D4D-F568-1A80027F1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317" y="3003836"/>
            <a:ext cx="4435452" cy="1707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2691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94DEF-269D-65EB-0CBE-53EAE7E6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0BBCE4-2E1C-2312-B84B-B150D2B2C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20" y="951708"/>
            <a:ext cx="10515600" cy="5530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3300" b="1" kern="1200" noProof="0" dirty="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Conceptul creativ al PTTJ în județul Mureș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549B5-7085-F89B-DD5A-58DCFDB573C0}"/>
              </a:ext>
            </a:extLst>
          </p:cNvPr>
          <p:cNvSpPr txBox="1"/>
          <p:nvPr/>
        </p:nvSpPr>
        <p:spPr>
          <a:xfrm>
            <a:off x="729712" y="1620125"/>
            <a:ext cx="6058546" cy="4858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S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e bazează pe conceptul de „</a:t>
            </a:r>
            <a:r>
              <a:rPr lang="ro-RO" sz="2400" b="1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reziliență responsabilă și reconstrucție verde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”, punându-se</a:t>
            </a: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,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astfel</a:t>
            </a: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,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accentul pe capacitatea comunităților din județul Mureș de a se adapta noilor schimbări, valorificând</a:t>
            </a: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,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în același timp</a:t>
            </a: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,</a:t>
            </a:r>
            <a:r>
              <a:rPr lang="ro-RO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oportunitățile generate de economia verde</a:t>
            </a:r>
            <a:r>
              <a:rPr lang="en-US" sz="2400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700" noProof="0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ro-RO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Pentru a ancora conceptul în specificul cultural al județului Mureș, avem trei piloni simbolici: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o-RO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Verde tradițional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o-RO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Elementul transilvan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o-RO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Vocea comunității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o-RO" sz="2400" noProof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9" name="Imagine 2" descr="O imagine care conține Grafică, Font, design grafic, siglă">
            <a:extLst>
              <a:ext uri="{FF2B5EF4-FFF2-40B4-BE49-F238E27FC236}">
                <a16:creationId xmlns:a16="http://schemas.microsoft.com/office/drawing/2014/main" id="{C83943E7-AA7C-28B7-D5AE-796FEEEA06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25" y="2364039"/>
            <a:ext cx="4415149" cy="3852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7902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1BF5-11AE-9584-4A52-C09FD4CA8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39AB53-88D1-F158-CB66-6057133E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418" y="1040301"/>
            <a:ext cx="10515600" cy="616800"/>
          </a:xfrm>
        </p:spPr>
        <p:txBody>
          <a:bodyPr/>
          <a:lstStyle/>
          <a:p>
            <a:r>
              <a:rPr lang="ro-RO" dirty="0"/>
              <a:t>Direcţii strategice</a:t>
            </a:r>
            <a:endParaRPr lang="ro-RO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D09D87-C795-0251-8FAD-7ACDE95DA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417" y="2088938"/>
            <a:ext cx="7689573" cy="3728761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C</a:t>
            </a:r>
            <a:r>
              <a:rPr lang="ro-RO" b="1" dirty="0"/>
              <a:t>omunicarea în mediul online </a:t>
            </a:r>
            <a:endParaRPr lang="en-US" b="1" dirty="0"/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O</a:t>
            </a:r>
            <a:r>
              <a:rPr lang="ro-RO" b="1" dirty="0"/>
              <a:t>rganizarea de evenimente</a:t>
            </a:r>
            <a:endParaRPr lang="en-US" b="1" dirty="0"/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R</a:t>
            </a:r>
            <a:r>
              <a:rPr lang="ro-RO" b="1" dirty="0"/>
              <a:t>elaţionarea cu presa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o-RO" sz="2400" noProof="0" dirty="0"/>
          </a:p>
        </p:txBody>
      </p:sp>
    </p:spTree>
    <p:extLst>
      <p:ext uri="{BB962C8B-B14F-4D97-AF65-F5344CB8AC3E}">
        <p14:creationId xmlns:p14="http://schemas.microsoft.com/office/powerpoint/2010/main" val="1555941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214C2-5F1B-AE4F-181F-1F3D24EA5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E2E064-08FF-1FCD-D8D1-C6FE7344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9" y="899668"/>
            <a:ext cx="10515600" cy="616800"/>
          </a:xfrm>
        </p:spPr>
        <p:txBody>
          <a:bodyPr/>
          <a:lstStyle/>
          <a:p>
            <a:r>
              <a:rPr lang="ro-RO" noProof="0" dirty="0"/>
              <a:t>Rolul audienţelor în campania de comunicare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801FC0-15A1-97F2-D9B4-C8851D0F3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417" y="1664874"/>
            <a:ext cx="3157331" cy="11578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Autoritățile</a:t>
            </a:r>
            <a:r>
              <a:rPr lang="en-US" sz="2000" b="1" dirty="0"/>
              <a:t> </a:t>
            </a:r>
            <a:r>
              <a:rPr lang="ro-RO" sz="2000" b="1" dirty="0"/>
              <a:t>Locale</a:t>
            </a:r>
            <a:endParaRPr lang="en-US" sz="2000" b="1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o-RO" sz="2000" dirty="0"/>
              <a:t>Sprijin</a:t>
            </a:r>
            <a:endParaRPr lang="en-US" sz="2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o-RO" sz="2000" dirty="0"/>
              <a:t>Diseminare</a:t>
            </a: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  </a:t>
            </a:r>
            <a:endParaRPr lang="en-US" sz="2000" dirty="0"/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0BC3215B-5595-86E3-B8A9-76C867F83BE7}"/>
              </a:ext>
            </a:extLst>
          </p:cNvPr>
          <p:cNvSpPr txBox="1">
            <a:spLocks/>
          </p:cNvSpPr>
          <p:nvPr/>
        </p:nvSpPr>
        <p:spPr>
          <a:xfrm>
            <a:off x="4031973" y="1650174"/>
            <a:ext cx="2932045" cy="162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dirty="0"/>
              <a:t>Întreprinderi Mici și Mijlocii (IMM-uri) și Antreprenori</a:t>
            </a:r>
            <a:endParaRPr lang="en-US" sz="2000" b="1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o-RO" sz="2000" dirty="0"/>
              <a:t>Colaborare</a:t>
            </a:r>
            <a:endParaRPr lang="en-US" sz="2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o-RO" sz="2000" dirty="0"/>
              <a:t>Implicare în diseminare</a:t>
            </a: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o-RO" sz="2000" b="1" dirty="0"/>
              <a:t>  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65B723-2552-F750-10F6-B510F2DD1F88}"/>
              </a:ext>
            </a:extLst>
          </p:cNvPr>
          <p:cNvSpPr txBox="1"/>
          <p:nvPr/>
        </p:nvSpPr>
        <p:spPr>
          <a:xfrm>
            <a:off x="7169427" y="1659974"/>
            <a:ext cx="35118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b="1" noProof="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Organizații Neguvernamentale (ONG-uri)</a:t>
            </a:r>
          </a:p>
          <a:p>
            <a:pPr lvl="0"/>
            <a:r>
              <a:rPr lang="ro-RO" sz="20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Colaborare în colectarea de informații</a:t>
            </a:r>
          </a:p>
          <a:p>
            <a:pPr lvl="0"/>
            <a:r>
              <a:rPr lang="ro-RO" sz="20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Diseminare</a:t>
            </a:r>
          </a:p>
          <a:p>
            <a:r>
              <a:rPr lang="ro-RO" sz="2000" noProof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Parteneriate organizare campanii de conştientizare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252982-BBB8-94CD-7991-FE23B4B99BAD}"/>
              </a:ext>
            </a:extLst>
          </p:cNvPr>
          <p:cNvSpPr txBox="1"/>
          <p:nvPr/>
        </p:nvSpPr>
        <p:spPr>
          <a:xfrm>
            <a:off x="1401417" y="3844605"/>
            <a:ext cx="315733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b="1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Instituții Educaționale și de Cercetare</a:t>
            </a:r>
            <a:endParaRPr lang="en-US" sz="20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o-RO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Diseminare</a:t>
            </a:r>
          </a:p>
          <a:p>
            <a:r>
              <a:rPr lang="ro-RO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Parteneriate organizare campanii de conştientizare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8D5F1E-FFE5-A15B-0044-8F6E2A49B2FF}"/>
              </a:ext>
            </a:extLst>
          </p:cNvPr>
          <p:cNvSpPr txBox="1"/>
          <p:nvPr/>
        </p:nvSpPr>
        <p:spPr>
          <a:xfrm>
            <a:off x="4966255" y="3844605"/>
            <a:ext cx="55957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RO" sz="2000" b="1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Publicul Larg</a:t>
            </a:r>
            <a:endParaRPr lang="en-US" sz="2000" b="1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o-RO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Diseminarea poveștilor de succes ale celor care au accesat fonduri pentru a contribui la procesul de tranziţie.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 algn="just"/>
            <a:r>
              <a:rPr lang="ro-RO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Posibilități de participare la consultări publice și alte forme de implicare civică sau în cadrul evenimentelor organizate în campaniile de conştientizare.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/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87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84FA3B-047D-F387-5911-C93E83CA4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485"/>
            <a:ext cx="12192000" cy="6894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CB6B67-0E88-83B7-A382-836631913342}"/>
              </a:ext>
            </a:extLst>
          </p:cNvPr>
          <p:cNvSpPr txBox="1"/>
          <p:nvPr/>
        </p:nvSpPr>
        <p:spPr>
          <a:xfrm>
            <a:off x="5208104" y="1859340"/>
            <a:ext cx="59369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Consiliul Județean Mureș  </a:t>
            </a:r>
          </a:p>
          <a:p>
            <a:pPr algn="r"/>
            <a:r>
              <a:rPr lang="en-US" sz="2400" b="1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Compartimentul</a:t>
            </a:r>
            <a:r>
              <a:rPr lang="en-US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Tranzi</a:t>
            </a:r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ție Justă</a:t>
            </a:r>
          </a:p>
          <a:p>
            <a:pPr algn="r"/>
            <a:endParaRPr lang="ro-RO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endParaRPr lang="ro-RO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E-mail: </a:t>
            </a:r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tranzitiejusta@cjmures.ro</a:t>
            </a:r>
            <a:endParaRPr lang="ro-RO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Telefon: 0265-263.211, interior 1301</a:t>
            </a:r>
          </a:p>
          <a:p>
            <a:pPr algn="r"/>
            <a:endParaRPr lang="ro-RO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www.cjmures.ro</a:t>
            </a:r>
          </a:p>
          <a:p>
            <a:pPr algn="r"/>
            <a:endParaRPr lang="ro-RO" sz="24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" name="Picture 2" descr="A white and green advertisement">
            <a:extLst>
              <a:ext uri="{FF2B5EF4-FFF2-40B4-BE49-F238E27FC236}">
                <a16:creationId xmlns:a16="http://schemas.microsoft.com/office/drawing/2014/main" id="{D3294369-A877-DFE8-CEBE-8D299609C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2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34ED-58CB-169B-7367-2769D0BB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730" y="1073888"/>
            <a:ext cx="9949070" cy="616800"/>
          </a:xfrm>
        </p:spPr>
        <p:txBody>
          <a:bodyPr>
            <a:normAutofit/>
          </a:bodyPr>
          <a:lstStyle/>
          <a:p>
            <a:r>
              <a:rPr lang="ro-RO" dirty="0"/>
              <a:t>Cuprins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ED513-582B-D554-9595-BC2E8A516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730" y="1974573"/>
            <a:ext cx="9462053" cy="432021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o-RO" b="1" kern="100" noProof="0" dirty="0">
                <a:cs typeface="Times New Roman" panose="02020603050405020304" pitchFamily="18" charset="0"/>
              </a:rPr>
              <a:t>Prezentarea Strategiei de comunicare a Planului Teritorial pentru o Tranziție Justă în județul  Mureș (PTTJ)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o-RO" b="1" kern="100" noProof="0" dirty="0">
                <a:cs typeface="Times New Roman" panose="02020603050405020304" pitchFamily="18" charset="0"/>
              </a:rPr>
              <a:t>Rolul membrilor Grupului Județean în comunicarea PTJ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o-RO" b="1" kern="100" noProof="0" dirty="0">
                <a:cs typeface="Times New Roman" panose="02020603050405020304" pitchFamily="18" charset="0"/>
              </a:rPr>
              <a:t> Sesiune de brainstorming: </a:t>
            </a:r>
            <a:r>
              <a:rPr lang="ro-RO" kern="100" noProof="0" dirty="0">
                <a:cs typeface="Times New Roman" panose="02020603050405020304" pitchFamily="18" charset="0"/>
              </a:rPr>
              <a:t>evenimente și acțiuni la nivel local și județean de promovare a tranziției juste</a:t>
            </a:r>
          </a:p>
        </p:txBody>
      </p:sp>
    </p:spTree>
    <p:extLst>
      <p:ext uri="{BB962C8B-B14F-4D97-AF65-F5344CB8AC3E}">
        <p14:creationId xmlns:p14="http://schemas.microsoft.com/office/powerpoint/2010/main" val="22622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8142EB-FD4E-8269-99F7-5E608D9D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1141412"/>
            <a:ext cx="10515600" cy="616800"/>
          </a:xfrm>
        </p:spPr>
        <p:txBody>
          <a:bodyPr/>
          <a:lstStyle/>
          <a:p>
            <a:r>
              <a:rPr lang="ro-RO" dirty="0"/>
              <a:t>Viziunea de comunicare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944D40-9C37-96FE-C1D2-721BE57E9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811" y="1976300"/>
            <a:ext cx="5416824" cy="38679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400" dirty="0"/>
              <a:t>C</a:t>
            </a:r>
            <a:r>
              <a:rPr lang="ro-RO" sz="2400" dirty="0"/>
              <a:t>omunicare </a:t>
            </a:r>
            <a:r>
              <a:rPr lang="ro-RO" sz="2400" b="1" dirty="0">
                <a:solidFill>
                  <a:srgbClr val="00C578"/>
                </a:solidFill>
              </a:rPr>
              <a:t>coerentă</a:t>
            </a:r>
            <a:r>
              <a:rPr lang="ro-RO" sz="2400" dirty="0"/>
              <a:t>, </a:t>
            </a:r>
            <a:r>
              <a:rPr lang="ro-RO" sz="2400" b="1" dirty="0">
                <a:solidFill>
                  <a:srgbClr val="00C578"/>
                </a:solidFill>
              </a:rPr>
              <a:t>adaptată</a:t>
            </a:r>
            <a:r>
              <a:rPr lang="ro-RO" sz="2400" dirty="0"/>
              <a:t> audienţelor pentru a le </a:t>
            </a:r>
            <a:r>
              <a:rPr lang="ro-RO" sz="2400" b="1" dirty="0">
                <a:solidFill>
                  <a:srgbClr val="00C578"/>
                </a:solidFill>
              </a:rPr>
              <a:t>modela pozitiv percepția</a:t>
            </a:r>
            <a:r>
              <a:rPr lang="ro-RO" sz="2400" dirty="0"/>
              <a:t> despre </a:t>
            </a:r>
            <a:r>
              <a:rPr lang="ro-RO" sz="2400" b="1" dirty="0">
                <a:solidFill>
                  <a:srgbClr val="00C578"/>
                </a:solidFill>
              </a:rPr>
              <a:t>tranziția justă către neutralitatea climatică în județul Mureș</a:t>
            </a:r>
            <a:r>
              <a:rPr lang="ro-RO" sz="2400" dirty="0"/>
              <a:t>, despre consecințele tranziției și a măsurilor necesare pentru combaterea consecințelor acestui proces, dar mai ales cu privire la </a:t>
            </a:r>
            <a:r>
              <a:rPr lang="ro-RO" sz="2400" b="1" dirty="0">
                <a:solidFill>
                  <a:srgbClr val="00C578"/>
                </a:solidFill>
              </a:rPr>
              <a:t>necesitatea transformării economice a județului</a:t>
            </a:r>
            <a:r>
              <a:rPr lang="ro-RO" sz="2400" dirty="0"/>
              <a:t>.</a:t>
            </a:r>
            <a:endParaRPr lang="en-US" sz="2400" dirty="0"/>
          </a:p>
        </p:txBody>
      </p:sp>
      <p:pic>
        <p:nvPicPr>
          <p:cNvPr id="5" name="Picture 4" descr="A group of people around a globe&#10;&#10;AI-generated content may be incorrect.">
            <a:extLst>
              <a:ext uri="{FF2B5EF4-FFF2-40B4-BE49-F238E27FC236}">
                <a16:creationId xmlns:a16="http://schemas.microsoft.com/office/drawing/2014/main" id="{B986C04B-013E-9D81-8835-0E8DB765C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52" y="2107096"/>
            <a:ext cx="3668087" cy="360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7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2F250-4863-DF04-82CB-5AA700AA7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3BE8B7-23EF-98D0-00D4-460B655C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044" y="1122880"/>
            <a:ext cx="10515600" cy="553004"/>
          </a:xfrm>
        </p:spPr>
        <p:txBody>
          <a:bodyPr anchor="ctr">
            <a:normAutofit/>
          </a:bodyPr>
          <a:lstStyle/>
          <a:p>
            <a:r>
              <a:rPr lang="ro-RO" sz="3300" noProof="0" dirty="0"/>
              <a:t>Misiunea</a:t>
            </a:r>
          </a:p>
        </p:txBody>
      </p:sp>
      <p:pic>
        <p:nvPicPr>
          <p:cNvPr id="5" name="Picture 4" descr="A stack of coins with a plant growing out of it&#10;&#10;AI-generated content may be incorrect.">
            <a:extLst>
              <a:ext uri="{FF2B5EF4-FFF2-40B4-BE49-F238E27FC236}">
                <a16:creationId xmlns:a16="http://schemas.microsoft.com/office/drawing/2014/main" id="{656C300A-C618-F1DD-2649-066D91330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0241" r="10109" b="10725"/>
          <a:stretch>
            <a:fillRect/>
          </a:stretch>
        </p:blipFill>
        <p:spPr>
          <a:xfrm>
            <a:off x="1484244" y="1971675"/>
            <a:ext cx="5181600" cy="2914649"/>
          </a:xfrm>
          <a:prstGeom prst="rect">
            <a:avLst/>
          </a:prstGeom>
          <a:noFill/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78FD46-2124-C49B-9574-951C23C93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54956" y="2196962"/>
            <a:ext cx="3750365" cy="29146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600" b="1" dirty="0">
                <a:solidFill>
                  <a:srgbClr val="004540"/>
                </a:solidFill>
              </a:rPr>
              <a:t>Proiectul contribuie la asigurarea unui proces corect și echitabil pentru tranziția către o economie cu emisii reduse de carbon, fără a lăsa pe nimeni în urmă.</a:t>
            </a:r>
            <a:endParaRPr lang="en-US" sz="2600" b="1" dirty="0">
              <a:solidFill>
                <a:srgbClr val="0045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8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981D2-63D6-9A7C-A12F-75AD7ED27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82C13C-AF29-1129-DD28-FF8865D4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791" y="1073888"/>
            <a:ext cx="10515600" cy="616800"/>
          </a:xfrm>
        </p:spPr>
        <p:txBody>
          <a:bodyPr anchor="ctr">
            <a:normAutofit/>
          </a:bodyPr>
          <a:lstStyle/>
          <a:p>
            <a:r>
              <a:rPr lang="ro-RO" dirty="0"/>
              <a:t>Valorile</a:t>
            </a:r>
            <a:endParaRPr lang="en-US" dirty="0"/>
          </a:p>
        </p:txBody>
      </p:sp>
      <p:pic>
        <p:nvPicPr>
          <p:cNvPr id="6" name="Picture 5" descr="A close up of words&#10;&#10;AI-generated content may be incorrect.">
            <a:extLst>
              <a:ext uri="{FF2B5EF4-FFF2-40B4-BE49-F238E27FC236}">
                <a16:creationId xmlns:a16="http://schemas.microsoft.com/office/drawing/2014/main" id="{DDD70DC5-5DFB-AD7E-B826-5E50D7A07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08" y="1825625"/>
            <a:ext cx="8659384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716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6FF99-D8BD-1082-F435-FA420189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D29B5C-BE62-F142-9921-7333E9A8B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1060635"/>
            <a:ext cx="10515600" cy="616800"/>
          </a:xfrm>
        </p:spPr>
        <p:txBody>
          <a:bodyPr/>
          <a:lstStyle/>
          <a:p>
            <a:r>
              <a:rPr lang="ro-RO" dirty="0"/>
              <a:t>Abordarea comunicării</a:t>
            </a:r>
            <a:endParaRPr lang="en-US" dirty="0"/>
          </a:p>
        </p:txBody>
      </p:sp>
      <p:pic>
        <p:nvPicPr>
          <p:cNvPr id="7" name="Picture 6" descr="A logo with text and images&#10;&#10;AI-generated content may be incorrect.">
            <a:extLst>
              <a:ext uri="{FF2B5EF4-FFF2-40B4-BE49-F238E27FC236}">
                <a16:creationId xmlns:a16="http://schemas.microsoft.com/office/drawing/2014/main" id="{02105972-3E59-6B04-5454-89CEE67B0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052" y="1008844"/>
            <a:ext cx="5194850" cy="50201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A1EA48-2FC5-BE45-132E-CD95C46329CF}"/>
              </a:ext>
            </a:extLst>
          </p:cNvPr>
          <p:cNvSpPr txBox="1"/>
          <p:nvPr/>
        </p:nvSpPr>
        <p:spPr>
          <a:xfrm>
            <a:off x="1447802" y="1909070"/>
            <a:ext cx="47412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o-RO" sz="2800" dirty="0"/>
              <a:t>intenția este de a valorifica inteligența colectivă și perspectivele diverse</a:t>
            </a:r>
            <a:r>
              <a:rPr lang="en-US" sz="2800" dirty="0"/>
              <a:t>,</a:t>
            </a:r>
            <a:r>
              <a:rPr lang="ro-RO" sz="2800" dirty="0"/>
              <a:t> pentru a genera soluții creative, având în centrul atenției „povestirea” 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358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15670-27C5-4C78-05D0-F33D8E799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ACEA28-EFBF-997B-D5DD-E25A45A0A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1060635"/>
            <a:ext cx="10515600" cy="616800"/>
          </a:xfrm>
        </p:spPr>
        <p:txBody>
          <a:bodyPr/>
          <a:lstStyle/>
          <a:p>
            <a:r>
              <a:rPr lang="ro-RO" dirty="0"/>
              <a:t>Abordarea comunicării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21B8C6E-35A9-1E7F-1D93-915F7B204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2" y="1828801"/>
            <a:ext cx="4780720" cy="2597426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ro-RO" sz="2600" noProof="0" dirty="0"/>
              <a:t>Comunicare multi-canal, digitală</a:t>
            </a:r>
            <a:r>
              <a:rPr lang="en-US" sz="2600" noProof="0" dirty="0"/>
              <a:t>,</a:t>
            </a:r>
            <a:r>
              <a:rPr lang="ro-RO" sz="2600" noProof="0" dirty="0"/>
              <a:t> bazată pe exemple concrete 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ro-RO" sz="2600" noProof="0" dirty="0"/>
              <a:t>Diseminare de informații în cadrul evenimentelor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ro-RO" sz="2600" noProof="0" dirty="0"/>
              <a:t>Colaborarea cu parteneri strategici</a:t>
            </a:r>
          </a:p>
        </p:txBody>
      </p:sp>
      <p:pic>
        <p:nvPicPr>
          <p:cNvPr id="5" name="Picture 4" descr="A group of people standing in front of a computer screen&#10;&#10;AI-generated content may be incorrect.">
            <a:extLst>
              <a:ext uri="{FF2B5EF4-FFF2-40B4-BE49-F238E27FC236}">
                <a16:creationId xmlns:a16="http://schemas.microsoft.com/office/drawing/2014/main" id="{7E95241A-F7B7-9CF2-0D02-FBEC8D25E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2" t="21837" r="32391" b="23665"/>
          <a:stretch>
            <a:fillRect/>
          </a:stretch>
        </p:blipFill>
        <p:spPr>
          <a:xfrm>
            <a:off x="6705602" y="1369035"/>
            <a:ext cx="4353339" cy="373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74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BD884-19BE-4919-D795-8F2A8360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363B8D-76A7-BF90-2C4B-F1AC3E04D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1060635"/>
            <a:ext cx="10515600" cy="616800"/>
          </a:xfrm>
        </p:spPr>
        <p:txBody>
          <a:bodyPr/>
          <a:lstStyle/>
          <a:p>
            <a:r>
              <a:rPr lang="ro-RO" dirty="0"/>
              <a:t>Abordarea comunicării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0C2ECC-300F-4E22-4D27-1E13A88CF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576" y="2687323"/>
            <a:ext cx="4409659" cy="2918347"/>
          </a:xfrm>
        </p:spPr>
        <p:txBody>
          <a:bodyPr>
            <a:noAutofit/>
          </a:bodyPr>
          <a:lstStyle/>
          <a:p>
            <a:pPr algn="just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/>
              <a:t> </a:t>
            </a:r>
            <a:r>
              <a:rPr lang="ro-RO" dirty="0"/>
              <a:t>comunicare proactivă</a:t>
            </a:r>
            <a:endParaRPr lang="en-US" dirty="0"/>
          </a:p>
          <a:p>
            <a:pPr algn="just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/>
              <a:t> </a:t>
            </a:r>
            <a:r>
              <a:rPr lang="ro-RO" dirty="0"/>
              <a:t>comunicare prietenoasă</a:t>
            </a:r>
            <a:endParaRPr lang="en-US" dirty="0"/>
          </a:p>
          <a:p>
            <a:pPr algn="just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/>
              <a:t> </a:t>
            </a:r>
            <a:r>
              <a:rPr lang="ro-RO" dirty="0"/>
              <a:t>umanizarea comunicării</a:t>
            </a:r>
            <a:endParaRPr lang="en-US" dirty="0"/>
          </a:p>
          <a:p>
            <a:pPr algn="just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dirty="0"/>
              <a:t> </a:t>
            </a:r>
            <a:r>
              <a:rPr lang="ro-RO" dirty="0"/>
              <a:t>comunicare consecventă și constantă, adaptată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BCB7C-6406-4196-0FC0-2BA3B11B6F82}"/>
              </a:ext>
            </a:extLst>
          </p:cNvPr>
          <p:cNvSpPr txBox="1"/>
          <p:nvPr/>
        </p:nvSpPr>
        <p:spPr>
          <a:xfrm>
            <a:off x="1447802" y="1818658"/>
            <a:ext cx="8809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o-RO" sz="2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Cum se va pune în practică?</a:t>
            </a:r>
            <a:endParaRPr lang="en-US" sz="2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Picture 6" descr="A group of people standing in front of a podium&#10;&#10;AI-generated content may be incorrect.">
            <a:extLst>
              <a:ext uri="{FF2B5EF4-FFF2-40B4-BE49-F238E27FC236}">
                <a16:creationId xmlns:a16="http://schemas.microsoft.com/office/drawing/2014/main" id="{FA13984B-9FF4-2E63-7BD5-B249CBDC8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1" t="21256" r="33913" b="22318"/>
          <a:stretch>
            <a:fillRect/>
          </a:stretch>
        </p:blipFill>
        <p:spPr>
          <a:xfrm>
            <a:off x="7063409" y="1186252"/>
            <a:ext cx="4409659" cy="437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28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3F35A-046B-BED9-6B01-E262DD1A0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E2A712-8A85-AD50-1FAB-4CEFB0EEE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2" y="1060635"/>
            <a:ext cx="10515600" cy="616800"/>
          </a:xfrm>
        </p:spPr>
        <p:txBody>
          <a:bodyPr/>
          <a:lstStyle/>
          <a:p>
            <a:r>
              <a:rPr lang="ro-RO" dirty="0"/>
              <a:t>Abordarea comunicării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8C46D9-90AC-D9DC-B479-DFBA1B589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2" y="1828800"/>
            <a:ext cx="5045763" cy="46250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b="1" dirty="0"/>
              <a:t>A</a:t>
            </a:r>
            <a:r>
              <a:rPr lang="ro-RO" sz="2400" b="1" dirty="0"/>
              <a:t>bordare narativă</a:t>
            </a:r>
            <a:r>
              <a:rPr lang="ro-RO" sz="2400" dirty="0"/>
              <a:t> (de storytelling), prin identificarea şi promovarea de situaţii concrete, prin care se realizează tranziţia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ro-RO" sz="2400" b="1" dirty="0"/>
              <a:t>Beneficii</a:t>
            </a:r>
            <a:r>
              <a:rPr lang="ro-RO" sz="2400" dirty="0"/>
              <a:t>:</a:t>
            </a:r>
            <a:endParaRPr lang="en-US" sz="2400" dirty="0"/>
          </a:p>
          <a:p>
            <a:pPr lvl="0"/>
            <a:r>
              <a:rPr lang="en-US" sz="2400" dirty="0"/>
              <a:t>V</a:t>
            </a:r>
            <a:r>
              <a:rPr lang="ro-RO" sz="2400" dirty="0"/>
              <a:t>iziuni comună</a:t>
            </a:r>
            <a:endParaRPr lang="en-US" sz="2400" dirty="0"/>
          </a:p>
          <a:p>
            <a:pPr lvl="0"/>
            <a:r>
              <a:rPr lang="ro-RO" sz="2400" dirty="0"/>
              <a:t>Construirea unei baze de dovezi</a:t>
            </a:r>
            <a:endParaRPr lang="en-US" sz="2400" dirty="0"/>
          </a:p>
          <a:p>
            <a:pPr lvl="0"/>
            <a:r>
              <a:rPr lang="ro-RO" sz="2400" dirty="0"/>
              <a:t>Promovarea implicării colective</a:t>
            </a:r>
            <a:endParaRPr lang="en-US" sz="2400" dirty="0"/>
          </a:p>
          <a:p>
            <a:pPr lvl="0"/>
            <a:r>
              <a:rPr lang="ro-RO" sz="2400" dirty="0"/>
              <a:t>Încurajarea schimbului de idei</a:t>
            </a:r>
            <a:endParaRPr lang="en-US" sz="2400" dirty="0"/>
          </a:p>
          <a:p>
            <a:pPr lvl="0"/>
            <a:r>
              <a:rPr lang="en-US" sz="2400" dirty="0"/>
              <a:t>M</a:t>
            </a:r>
            <a:r>
              <a:rPr lang="ro-RO" sz="2400" dirty="0"/>
              <a:t>ecanism, prin care comunitățile să coopereze și să conecteze resursele</a:t>
            </a:r>
            <a:endParaRPr lang="en-US" sz="2400" dirty="0"/>
          </a:p>
        </p:txBody>
      </p:sp>
      <p:pic>
        <p:nvPicPr>
          <p:cNvPr id="5" name="Picture 4" descr="A group of people working in a warehouse&#10;&#10;AI-generated content may be incorrect.">
            <a:extLst>
              <a:ext uri="{FF2B5EF4-FFF2-40B4-BE49-F238E27FC236}">
                <a16:creationId xmlns:a16="http://schemas.microsoft.com/office/drawing/2014/main" id="{1B7325D4-E428-A027-5958-CA9E5278E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1" t="8522" r="55788" b="60677"/>
          <a:stretch>
            <a:fillRect/>
          </a:stretch>
        </p:blipFill>
        <p:spPr>
          <a:xfrm>
            <a:off x="9471007" y="5280922"/>
            <a:ext cx="1273191" cy="1457851"/>
          </a:xfrm>
          <a:prstGeom prst="rect">
            <a:avLst/>
          </a:prstGeom>
        </p:spPr>
      </p:pic>
      <p:pic>
        <p:nvPicPr>
          <p:cNvPr id="9" name="Picture 8" descr="A group of people working in a warehouse&#10;&#10;AI-generated content may be incorrect.">
            <a:extLst>
              <a:ext uri="{FF2B5EF4-FFF2-40B4-BE49-F238E27FC236}">
                <a16:creationId xmlns:a16="http://schemas.microsoft.com/office/drawing/2014/main" id="{4F0DDE3C-A0C4-7A12-BF7A-E3524D2D5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4" t="10820" r="7718" b="60774"/>
          <a:stretch>
            <a:fillRect/>
          </a:stretch>
        </p:blipFill>
        <p:spPr>
          <a:xfrm>
            <a:off x="10508116" y="1060635"/>
            <a:ext cx="1361404" cy="1744670"/>
          </a:xfrm>
          <a:prstGeom prst="rect">
            <a:avLst/>
          </a:prstGeom>
        </p:spPr>
      </p:pic>
      <p:pic>
        <p:nvPicPr>
          <p:cNvPr id="11" name="Picture 10" descr="A group of people working in a warehouse&#10;&#10;AI-generated content may be incorrect.">
            <a:extLst>
              <a:ext uri="{FF2B5EF4-FFF2-40B4-BE49-F238E27FC236}">
                <a16:creationId xmlns:a16="http://schemas.microsoft.com/office/drawing/2014/main" id="{13697E63-D9C8-5AEB-A799-DFBCF798A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0" t="43092" r="43881" b="25797"/>
          <a:stretch>
            <a:fillRect/>
          </a:stretch>
        </p:blipFill>
        <p:spPr>
          <a:xfrm>
            <a:off x="7072981" y="1093653"/>
            <a:ext cx="2179724" cy="1510748"/>
          </a:xfrm>
          <a:prstGeom prst="rect">
            <a:avLst/>
          </a:prstGeom>
        </p:spPr>
      </p:pic>
      <p:pic>
        <p:nvPicPr>
          <p:cNvPr id="13" name="Picture 12" descr="A group of people working in a warehouse&#10;&#10;AI-generated content may be incorrect.">
            <a:extLst>
              <a:ext uri="{FF2B5EF4-FFF2-40B4-BE49-F238E27FC236}">
                <a16:creationId xmlns:a16="http://schemas.microsoft.com/office/drawing/2014/main" id="{77984751-731D-78FB-2618-B628BAF57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1" t="37584" r="9674" b="22995"/>
          <a:stretch>
            <a:fillRect/>
          </a:stretch>
        </p:blipFill>
        <p:spPr>
          <a:xfrm>
            <a:off x="6493565" y="3051096"/>
            <a:ext cx="2006311" cy="1452662"/>
          </a:xfrm>
          <a:prstGeom prst="rect">
            <a:avLst/>
          </a:prstGeom>
        </p:spPr>
      </p:pic>
      <p:pic>
        <p:nvPicPr>
          <p:cNvPr id="7" name="Picture 6" descr="A group of people working in a warehouse&#10;&#10;AI-generated content may be incorrect.">
            <a:extLst>
              <a:ext uri="{FF2B5EF4-FFF2-40B4-BE49-F238E27FC236}">
                <a16:creationId xmlns:a16="http://schemas.microsoft.com/office/drawing/2014/main" id="{D649EF8A-36D5-0B8C-3926-B8749513D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3" t="8116" r="30761" b="60193"/>
          <a:stretch>
            <a:fillRect/>
          </a:stretch>
        </p:blipFill>
        <p:spPr>
          <a:xfrm>
            <a:off x="9096138" y="2571383"/>
            <a:ext cx="1517971" cy="1331270"/>
          </a:xfrm>
          <a:prstGeom prst="rect">
            <a:avLst/>
          </a:prstGeom>
        </p:spPr>
      </p:pic>
      <p:pic>
        <p:nvPicPr>
          <p:cNvPr id="15" name="Picture 14" descr="A group of people talking&#10;&#10;AI-generated content may be incorrect.">
            <a:extLst>
              <a:ext uri="{FF2B5EF4-FFF2-40B4-BE49-F238E27FC236}">
                <a16:creationId xmlns:a16="http://schemas.microsoft.com/office/drawing/2014/main" id="{6D5F4D45-8E47-E604-1DAD-71F995BAD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8213" r="13478" b="56129"/>
          <a:stretch>
            <a:fillRect/>
          </a:stretch>
        </p:blipFill>
        <p:spPr>
          <a:xfrm>
            <a:off x="10027468" y="3865324"/>
            <a:ext cx="1842052" cy="1452661"/>
          </a:xfrm>
          <a:prstGeom prst="rect">
            <a:avLst/>
          </a:prstGeom>
        </p:spPr>
      </p:pic>
      <p:pic>
        <p:nvPicPr>
          <p:cNvPr id="17" name="Picture 16" descr="A group of people talking&#10;&#10;AI-generated content may be incorrect.">
            <a:extLst>
              <a:ext uri="{FF2B5EF4-FFF2-40B4-BE49-F238E27FC236}">
                <a16:creationId xmlns:a16="http://schemas.microsoft.com/office/drawing/2014/main" id="{93037058-FDA3-DF71-9331-22F52D6E3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0" t="9082" r="58615" b="56128"/>
          <a:stretch>
            <a:fillRect/>
          </a:stretch>
        </p:blipFill>
        <p:spPr>
          <a:xfrm>
            <a:off x="6758117" y="4950453"/>
            <a:ext cx="2448337" cy="13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10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6316</TotalTime>
  <Words>1118</Words>
  <Application>Microsoft Office PowerPoint</Application>
  <PresentationFormat>Widescreen</PresentationFormat>
  <Paragraphs>146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Source Sans Pro</vt:lpstr>
      <vt:lpstr>Times New Roman</vt:lpstr>
      <vt:lpstr>Wingdings</vt:lpstr>
      <vt:lpstr>Office Theme</vt:lpstr>
      <vt:lpstr>Strategia de comunicare a Planului Teritorial  pentru o Tranziție Justă în județul  Mureș</vt:lpstr>
      <vt:lpstr>Cuprins</vt:lpstr>
      <vt:lpstr>Viziunea de comunicare</vt:lpstr>
      <vt:lpstr>Misiunea</vt:lpstr>
      <vt:lpstr>Valorile</vt:lpstr>
      <vt:lpstr>Abordarea comunicării</vt:lpstr>
      <vt:lpstr>Abordarea comunicării</vt:lpstr>
      <vt:lpstr>Abordarea comunicării</vt:lpstr>
      <vt:lpstr>Abordarea comunicării</vt:lpstr>
      <vt:lpstr>Scopul comunicării</vt:lpstr>
      <vt:lpstr>Obiectivele de comunicare</vt:lpstr>
      <vt:lpstr>Public: Audienţe primare, secundare, suport</vt:lpstr>
      <vt:lpstr>Mesajele</vt:lpstr>
      <vt:lpstr>Tonul comunicării şi limbajul</vt:lpstr>
      <vt:lpstr>Conceptul creativ al PTJ</vt:lpstr>
      <vt:lpstr>Conceptul creativ al PTTJ în județul Mureș </vt:lpstr>
      <vt:lpstr>Direcţii strategice</vt:lpstr>
      <vt:lpstr>Rolul audienţelor în campania de comunicare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Madalina Randasu</dc:creator>
  <cp:lastModifiedBy>Madalina Randasu</cp:lastModifiedBy>
  <cp:revision>55</cp:revision>
  <dcterms:created xsi:type="dcterms:W3CDTF">2025-05-15T05:18:39Z</dcterms:created>
  <dcterms:modified xsi:type="dcterms:W3CDTF">2025-07-02T16:56:24Z</dcterms:modified>
</cp:coreProperties>
</file>