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3" r:id="rId1"/>
  </p:sldMasterIdLst>
  <p:notesMasterIdLst>
    <p:notesMasterId r:id="rId13"/>
  </p:notesMasterIdLst>
  <p:sldIdLst>
    <p:sldId id="400" r:id="rId2"/>
    <p:sldId id="404" r:id="rId3"/>
    <p:sldId id="401" r:id="rId4"/>
    <p:sldId id="402" r:id="rId5"/>
    <p:sldId id="403" r:id="rId6"/>
    <p:sldId id="405" r:id="rId7"/>
    <p:sldId id="406" r:id="rId8"/>
    <p:sldId id="407" r:id="rId9"/>
    <p:sldId id="408" r:id="rId10"/>
    <p:sldId id="409" r:id="rId11"/>
    <p:sldId id="410" r:id="rId1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-18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-18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-18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-18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-18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-18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-18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-18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-18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0681" autoAdjust="0"/>
  </p:normalViewPr>
  <p:slideViewPr>
    <p:cSldViewPr>
      <p:cViewPr varScale="1">
        <p:scale>
          <a:sx n="61" d="100"/>
          <a:sy n="61" d="100"/>
        </p:scale>
        <p:origin x="156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3A5E18-9059-4C16-AC00-FE7A65060F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5189A6-A400-4554-B32B-BB61246BBC0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AFAE4C5-6884-4ABB-AC98-34D2E6715798}" type="datetimeFigureOut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0637315-8810-4917-B939-95EB17BC92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7A790CD-4F25-473F-B7EC-0774FE89D8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78A8DE-0A29-486E-942C-E43D4237EF3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F194D8-13C2-4096-AB96-4BC28F7192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8EB4127-024A-44E6-9C48-C1F96CA2EE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>
            <a:extLst>
              <a:ext uri="{FF2B5EF4-FFF2-40B4-BE49-F238E27FC236}">
                <a16:creationId xmlns:a16="http://schemas.microsoft.com/office/drawing/2014/main" id="{411839AE-B29A-462C-91E3-2C934D03120F}"/>
              </a:ext>
            </a:extLst>
          </p:cNvPr>
          <p:cNvCxnSpPr/>
          <p:nvPr/>
        </p:nvCxnSpPr>
        <p:spPr>
          <a:xfrm>
            <a:off x="2395538" y="3529013"/>
            <a:ext cx="56197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/>
          <a:lstStyle>
            <a:lvl1pPr algn="l">
              <a:defRPr sz="54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D9F4C2A-8287-4C5F-B1EB-4492B10B4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0F6DF-D4F7-478B-9A07-2AF0E9E5BF3B}" type="datetimeFigureOut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B8861E-664F-42E6-AEF4-042F2A3AC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95538" y="328613"/>
            <a:ext cx="3087687" cy="3095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C47585B-12E4-495C-94EB-60F65CE49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5100" y="798513"/>
            <a:ext cx="801688" cy="504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BB032-79B9-4A07-BA84-93884994F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74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2">
            <a:extLst>
              <a:ext uri="{FF2B5EF4-FFF2-40B4-BE49-F238E27FC236}">
                <a16:creationId xmlns:a16="http://schemas.microsoft.com/office/drawing/2014/main" id="{C83866C1-CE45-4DA9-9BE0-05DDF88C147E}"/>
              </a:ext>
            </a:extLst>
          </p:cNvPr>
          <p:cNvCxnSpPr/>
          <p:nvPr/>
        </p:nvCxnSpPr>
        <p:spPr>
          <a:xfrm>
            <a:off x="1443038" y="1847850"/>
            <a:ext cx="65722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25D0F90-DA43-46D5-84B6-C66A0F884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EB4C-C7D1-4E23-91FF-F2E43DFCF72E}" type="datetimeFigureOut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17747F8-EABC-4E5C-AA0E-9B3AB6090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3A1FF32-6DED-400C-8779-4A4F3F441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17FB5-8172-46CB-8533-0EEE5B435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837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>
            <a:extLst>
              <a:ext uri="{FF2B5EF4-FFF2-40B4-BE49-F238E27FC236}">
                <a16:creationId xmlns:a16="http://schemas.microsoft.com/office/drawing/2014/main" id="{4F29B267-9FA2-4126-B20E-91995034B23E}"/>
              </a:ext>
            </a:extLst>
          </p:cNvPr>
          <p:cNvCxnSpPr/>
          <p:nvPr/>
        </p:nvCxnSpPr>
        <p:spPr>
          <a:xfrm>
            <a:off x="6918325" y="798513"/>
            <a:ext cx="0" cy="466090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E52F3F3-564D-47C4-964E-A28C84D76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6103E-E378-4CE9-8626-7FF673485D01}" type="datetimeFigureOut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280C038-0D9E-4C85-BC7A-65348FEC8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FC8737-8D6C-4D84-A93B-6BE04C04F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8E493-060D-49B7-9C6A-83A42033D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66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2">
            <a:extLst>
              <a:ext uri="{FF2B5EF4-FFF2-40B4-BE49-F238E27FC236}">
                <a16:creationId xmlns:a16="http://schemas.microsoft.com/office/drawing/2014/main" id="{66D1619A-FCF3-4034-9F39-534CB0C6FD9A}"/>
              </a:ext>
            </a:extLst>
          </p:cNvPr>
          <p:cNvCxnSpPr/>
          <p:nvPr/>
        </p:nvCxnSpPr>
        <p:spPr>
          <a:xfrm>
            <a:off x="1443038" y="1847850"/>
            <a:ext cx="65722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AE59FFD-7FFB-4AE5-AC03-16C5022B4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26A93-6201-45FB-9838-1A7CD7A064FD}" type="datetimeFigureOut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65A484F-B31C-4266-87F6-E838D959A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42ACDE9-AE3F-4009-AEE0-D571233E9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DF11E-E684-47CF-94D2-8B6662D90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8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>
            <a:extLst>
              <a:ext uri="{FF2B5EF4-FFF2-40B4-BE49-F238E27FC236}">
                <a16:creationId xmlns:a16="http://schemas.microsoft.com/office/drawing/2014/main" id="{1EB4F15D-A843-402F-9F15-29FDB6B18031}"/>
              </a:ext>
            </a:extLst>
          </p:cNvPr>
          <p:cNvCxnSpPr/>
          <p:nvPr/>
        </p:nvCxnSpPr>
        <p:spPr>
          <a:xfrm>
            <a:off x="1443038" y="3805238"/>
            <a:ext cx="561816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18F1B3C-F892-4F52-B5DD-E3F2F0EEC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00D5D-721A-4618-8D09-CE580F3F7F63}" type="datetimeFigureOut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0EE21D0-BE7A-4B1F-9C91-FDF7D5608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6914E5C-3508-48C1-BDA5-6B5693EF4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5878F-FED1-439E-B013-5355F56E1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45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32">
            <a:extLst>
              <a:ext uri="{FF2B5EF4-FFF2-40B4-BE49-F238E27FC236}">
                <a16:creationId xmlns:a16="http://schemas.microsoft.com/office/drawing/2014/main" id="{C2508768-54CD-476C-9E63-B16642145E17}"/>
              </a:ext>
            </a:extLst>
          </p:cNvPr>
          <p:cNvCxnSpPr/>
          <p:nvPr/>
        </p:nvCxnSpPr>
        <p:spPr>
          <a:xfrm>
            <a:off x="1443038" y="1847850"/>
            <a:ext cx="65722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9BB1A568-B027-4B16-8E16-CB39AE335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3E62B-DABF-4BDC-A8C3-71215E8A272E}" type="datetimeFigureOut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E0A0BD00-1F5A-43FD-B74E-7B406771E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0FC7105-AE3F-4A1B-8333-43E20D044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3E66D-8FE8-4CEF-A449-734D3166A2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07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35">
            <a:extLst>
              <a:ext uri="{FF2B5EF4-FFF2-40B4-BE49-F238E27FC236}">
                <a16:creationId xmlns:a16="http://schemas.microsoft.com/office/drawing/2014/main" id="{B402EBB0-3F2A-4240-87C2-67860B491D26}"/>
              </a:ext>
            </a:extLst>
          </p:cNvPr>
          <p:cNvCxnSpPr/>
          <p:nvPr/>
        </p:nvCxnSpPr>
        <p:spPr>
          <a:xfrm>
            <a:off x="1443038" y="1847850"/>
            <a:ext cx="65722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E99FD0E9-FEBE-456D-B71A-863B7A493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90A21-85D5-47AC-B9A3-D81A6FDC2A2E}" type="datetimeFigureOut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14369C61-C4D4-45EE-B135-2710B9FB8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FE894A88-1681-44A6-807C-BE523478F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7C2B9-2AD3-453A-9506-BD4F0D251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71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31">
            <a:extLst>
              <a:ext uri="{FF2B5EF4-FFF2-40B4-BE49-F238E27FC236}">
                <a16:creationId xmlns:a16="http://schemas.microsoft.com/office/drawing/2014/main" id="{3A16A0B8-DF98-4FD6-AD74-35600EC8129D}"/>
              </a:ext>
            </a:extLst>
          </p:cNvPr>
          <p:cNvCxnSpPr/>
          <p:nvPr/>
        </p:nvCxnSpPr>
        <p:spPr>
          <a:xfrm>
            <a:off x="1443038" y="1847850"/>
            <a:ext cx="65722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0A04E53D-B1D6-4C9F-9840-F919D44CD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FEE67-6F3A-48E0-B6E5-24E76A0FC8AB}" type="datetimeFigureOut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03B3B73F-E62A-42EA-96EC-FFBA20DBD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B105144C-C14E-4671-A61E-10AE239DC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778A7-7659-441B-99C2-50FCF0590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77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39C5871-2449-4518-AB19-FD12DD88E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4B74B-664D-401C-BCED-97DB3A301943}" type="datetimeFigureOut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5C0BC57-2C35-49F0-8E18-62A852BD6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F735F78-93C0-4EC1-B700-E4D03ABAD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92877-A313-404C-B7A6-50147A31C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34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6">
            <a:extLst>
              <a:ext uri="{FF2B5EF4-FFF2-40B4-BE49-F238E27FC236}">
                <a16:creationId xmlns:a16="http://schemas.microsoft.com/office/drawing/2014/main" id="{71F85305-A6F0-4606-9C74-AFDD78F5D634}"/>
              </a:ext>
            </a:extLst>
          </p:cNvPr>
          <p:cNvCxnSpPr/>
          <p:nvPr/>
        </p:nvCxnSpPr>
        <p:spPr>
          <a:xfrm>
            <a:off x="1441450" y="3205163"/>
            <a:ext cx="24241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6BAD6172-077B-4EC3-85C6-78B731CF5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6338F-C1EA-4326-A4F7-B9A85D56AFBC}" type="datetimeFigureOut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E3F501F-9632-4F3C-A02D-1775184CA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D38A1C6-5AF3-4F50-8C34-63AF757A1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ECDC5-56A4-4D02-BC98-00CEB9C989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584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>
            <a:extLst>
              <a:ext uri="{FF2B5EF4-FFF2-40B4-BE49-F238E27FC236}">
                <a16:creationId xmlns:a16="http://schemas.microsoft.com/office/drawing/2014/main" id="{EE90A68D-1C36-43DC-B4C5-B958EB679C20}"/>
              </a:ext>
            </a:extLst>
          </p:cNvPr>
          <p:cNvGrpSpPr>
            <a:grpSpLocks/>
          </p:cNvGrpSpPr>
          <p:nvPr/>
        </p:nvGrpSpPr>
        <p:grpSpPr bwMode="auto">
          <a:xfrm>
            <a:off x="4995863" y="482600"/>
            <a:ext cx="3511550" cy="5148263"/>
            <a:chOff x="6852919" y="583365"/>
            <a:chExt cx="4681849" cy="5181928"/>
          </a:xfrm>
        </p:grpSpPr>
        <p:sp>
          <p:nvSpPr>
            <p:cNvPr id="6" name="Rectangle 13">
              <a:extLst>
                <a:ext uri="{FF2B5EF4-FFF2-40B4-BE49-F238E27FC236}">
                  <a16:creationId xmlns:a16="http://schemas.microsoft.com/office/drawing/2014/main" id="{BC4D946F-71CE-4B88-BC5C-6ED6D10D5A42}"/>
                </a:ext>
              </a:extLst>
            </p:cNvPr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14">
              <a:extLst>
                <a:ext uri="{FF2B5EF4-FFF2-40B4-BE49-F238E27FC236}">
                  <a16:creationId xmlns:a16="http://schemas.microsoft.com/office/drawing/2014/main" id="{22BA78EF-4EC0-48E0-91DD-73735E8BD457}"/>
                </a:ext>
              </a:extLst>
            </p:cNvPr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cxnSp>
        <p:nvCxnSpPr>
          <p:cNvPr id="8" name="Straight Connector 30">
            <a:extLst>
              <a:ext uri="{FF2B5EF4-FFF2-40B4-BE49-F238E27FC236}">
                <a16:creationId xmlns:a16="http://schemas.microsoft.com/office/drawing/2014/main" id="{1D9B96DB-E0B7-4C94-B5CF-BA15A3A98DA3}"/>
              </a:ext>
            </a:extLst>
          </p:cNvPr>
          <p:cNvCxnSpPr/>
          <p:nvPr/>
        </p:nvCxnSpPr>
        <p:spPr>
          <a:xfrm>
            <a:off x="1441450" y="3143250"/>
            <a:ext cx="324167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o-RO" noProof="0"/>
              <a:t>Faceți clic pe pictogramă pentru a adăuga o imagine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A9242ABC-1538-4E07-B797-89F4CE812F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36688" y="5470525"/>
            <a:ext cx="3252787" cy="319088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289CF765-0272-459A-9F35-B9D304C5D9D5}" type="datetimeFigureOut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6F22A5D0-977A-4BD8-827B-102847677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8275" y="319088"/>
            <a:ext cx="325120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A03E08C2-BB65-47B1-958C-121C4C135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69F37-615B-4755-8DE0-76A2D61DA5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E42E220-01BB-464C-959D-CD74C9B4CAE2}"/>
              </a:ext>
            </a:extLst>
          </p:cNvPr>
          <p:cNvSpPr/>
          <p:nvPr/>
        </p:nvSpPr>
        <p:spPr>
          <a:xfrm>
            <a:off x="0" y="2016125"/>
            <a:ext cx="9144000" cy="407987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7" name="Picture 11">
            <a:extLst>
              <a:ext uri="{FF2B5EF4-FFF2-40B4-BE49-F238E27FC236}">
                <a16:creationId xmlns:a16="http://schemas.microsoft.com/office/drawing/2014/main" id="{E8D22424-6FAB-4429-B66D-2AF052AFD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F07F679-DB24-4FB7-8317-A635EB4413F4}"/>
              </a:ext>
            </a:extLst>
          </p:cNvPr>
          <p:cNvCxnSpPr/>
          <p:nvPr/>
        </p:nvCxnSpPr>
        <p:spPr>
          <a:xfrm>
            <a:off x="0" y="610076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A9E760-46E1-43C8-AB54-A6A4FE35F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038" y="804863"/>
            <a:ext cx="6572250" cy="10493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030" name="Text Placeholder 2">
            <a:extLst>
              <a:ext uri="{FF2B5EF4-FFF2-40B4-BE49-F238E27FC236}">
                <a16:creationId xmlns:a16="http://schemas.microsoft.com/office/drawing/2014/main" id="{4ED64E5A-ED51-473F-ABBF-8427CFF88B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443038" y="2016125"/>
            <a:ext cx="6572250" cy="344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o-RO" altLang="ro-RO"/>
              <a:t>Faceţi clic pentru a edita Master stiluri text</a:t>
            </a:r>
          </a:p>
          <a:p>
            <a:pPr lvl="1"/>
            <a:r>
              <a:rPr lang="ro-RO" altLang="ro-RO"/>
              <a:t>al doilea nivel</a:t>
            </a:r>
          </a:p>
          <a:p>
            <a:pPr lvl="2"/>
            <a:r>
              <a:rPr lang="ro-RO" altLang="ro-RO"/>
              <a:t>al treilea nivel</a:t>
            </a:r>
          </a:p>
          <a:p>
            <a:pPr lvl="3"/>
            <a:r>
              <a:rPr lang="ro-RO" altLang="ro-RO"/>
              <a:t>al patrulea nivel</a:t>
            </a:r>
          </a:p>
          <a:p>
            <a:pPr lvl="4"/>
            <a:r>
              <a:rPr lang="ro-RO" altLang="ro-RO"/>
              <a:t>al cincilea nivel</a:t>
            </a:r>
            <a:endParaRPr lang="en-US" alt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DCDBE-47E5-42DF-9F6D-910A79B224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46738" y="330200"/>
            <a:ext cx="2368550" cy="309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D62F7F-4A05-468E-8CD9-08C1DBA8507C}" type="datetimeFigureOut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E7754-EC7C-4B73-99B6-761C843753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3038" y="328613"/>
            <a:ext cx="4033837" cy="309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6E106-B660-4613-BAEF-63CF65C86B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7363" y="798513"/>
            <a:ext cx="795337" cy="5048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5B2B6B46-6017-4C76-B703-22B831358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36" r:id="rId7"/>
    <p:sldLayoutId id="2147484043" r:id="rId8"/>
    <p:sldLayoutId id="2147484044" r:id="rId9"/>
    <p:sldLayoutId id="2147484045" r:id="rId10"/>
    <p:sldLayoutId id="2147484046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-18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-18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-18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-18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-18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-18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-18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-18"/>
        </a:defRPr>
      </a:lvl9pPr>
    </p:titleStyle>
    <p:bodyStyle>
      <a:lvl1pPr marL="228600" indent="-228600" algn="l" defTabSz="685800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685800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685800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685800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685800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3F895-9BD3-42FB-A37F-A9B8F9BDD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7959"/>
            <a:ext cx="7547744" cy="1049337"/>
          </a:xfrm>
        </p:spPr>
        <p:txBody>
          <a:bodyPr>
            <a:normAutofit fontScale="90000"/>
          </a:bodyPr>
          <a:lstStyle/>
          <a:p>
            <a:pPr algn="ctr" fontAlgn="base">
              <a:lnSpc>
                <a:spcPct val="100000"/>
              </a:lnSpc>
              <a:spcBef>
                <a:spcPts val="335"/>
              </a:spcBef>
            </a:pPr>
            <a:br>
              <a:rPr lang="ro-RO" sz="3100" dirty="0"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</a:br>
            <a:r>
              <a:rPr lang="it-IT" sz="3100" b="1" kern="12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  <a:t>„</a:t>
            </a:r>
            <a:r>
              <a:rPr lang="ro-RO" sz="3100" b="1" dirty="0"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  <a:t>Meloterapie </a:t>
            </a:r>
            <a:r>
              <a:rPr lang="ro-RO" sz="3100" b="1" dirty="0" err="1"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  <a:t>şi</a:t>
            </a:r>
            <a:r>
              <a:rPr lang="ro-RO" sz="3100" b="1" dirty="0"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  <a:t>  ritm pentru copii cu nevoi speciale”</a:t>
            </a:r>
            <a:b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o-R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E28D4-510B-4725-9337-37F955157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 dirty="0"/>
          </a:p>
          <a:p>
            <a:pPr marL="0" indent="0" algn="ctr">
              <a:buNone/>
            </a:pPr>
            <a:r>
              <a:rPr lang="ro-RO" dirty="0"/>
              <a:t>proiect educațional prin care se oferă o alternativă terapeutică adaptată nevoilor de dezvoltare a copiilor cu dizabilități și care vizează palierul integrării </a:t>
            </a:r>
            <a:r>
              <a:rPr lang="ro-RO" dirty="0" err="1"/>
              <a:t>senzorio</a:t>
            </a:r>
            <a:r>
              <a:rPr lang="ro-RO" dirty="0"/>
              <a:t>-motorii</a:t>
            </a:r>
          </a:p>
          <a:p>
            <a:pPr marL="0" indent="0" algn="ctr">
              <a:buNone/>
            </a:pPr>
            <a:r>
              <a:rPr lang="ro-RO" dirty="0"/>
              <a:t>septembrie 2016- iunie 2018</a:t>
            </a:r>
          </a:p>
          <a:p>
            <a:pPr marL="0" indent="0" algn="ctr">
              <a:buNone/>
            </a:pPr>
            <a:endParaRPr lang="ro-RO" dirty="0"/>
          </a:p>
        </p:txBody>
      </p:sp>
      <p:pic>
        <p:nvPicPr>
          <p:cNvPr id="4" name="Picture 0" descr="sigla aspt.jpg">
            <a:extLst>
              <a:ext uri="{FF2B5EF4-FFF2-40B4-BE49-F238E27FC236}">
                <a16:creationId xmlns:a16="http://schemas.microsoft.com/office/drawing/2014/main" id="{9E837629-DD64-4FA5-8178-56673225A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9706" y="4653136"/>
            <a:ext cx="1744588" cy="1346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4460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345324D6-F083-4785-A46D-1871A6D9C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662938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>
            <a:extLst>
              <a:ext uri="{FF2B5EF4-FFF2-40B4-BE49-F238E27FC236}">
                <a16:creationId xmlns:a16="http://schemas.microsoft.com/office/drawing/2014/main" id="{1468E6DB-88E5-4E70-B547-27E2B1FCE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624228"/>
            <a:ext cx="2686362" cy="2102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>
            <a:extLst>
              <a:ext uri="{FF2B5EF4-FFF2-40B4-BE49-F238E27FC236}">
                <a16:creationId xmlns:a16="http://schemas.microsoft.com/office/drawing/2014/main" id="{F12359E5-5104-4524-B9C2-5B38BA418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082" y="764704"/>
            <a:ext cx="1789299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>
            <a:extLst>
              <a:ext uri="{FF2B5EF4-FFF2-40B4-BE49-F238E27FC236}">
                <a16:creationId xmlns:a16="http://schemas.microsoft.com/office/drawing/2014/main" id="{5C0FF0ED-F07E-4EFB-BA9E-C57F6D7CC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08840"/>
            <a:ext cx="2827230" cy="211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>
            <a:extLst>
              <a:ext uri="{FF2B5EF4-FFF2-40B4-BE49-F238E27FC236}">
                <a16:creationId xmlns:a16="http://schemas.microsoft.com/office/drawing/2014/main" id="{4A1FE3D6-3F38-43CB-BBEB-75C9AADA2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164" y="28782"/>
            <a:ext cx="1856901" cy="324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2293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8E660-E86A-481B-9A2C-F0FB2E8F4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268760"/>
            <a:ext cx="8424936" cy="4464496"/>
          </a:xfrm>
        </p:spPr>
        <p:txBody>
          <a:bodyPr/>
          <a:lstStyle/>
          <a:p>
            <a:pPr marL="0" indent="0">
              <a:buNone/>
            </a:pPr>
            <a:r>
              <a:rPr lang="ro-RO" sz="2400" i="1" dirty="0"/>
              <a:t>Sponsorizarea a fost folosită pentru:</a:t>
            </a:r>
          </a:p>
          <a:p>
            <a:r>
              <a:rPr lang="ro-RO" i="1" dirty="0"/>
              <a:t> </a:t>
            </a:r>
            <a:r>
              <a:rPr lang="ro-RO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amenajarea</a:t>
            </a:r>
            <a:r>
              <a:rPr lang="ro-RO" i="1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adecvată a grădinii  școlii pentru activități outdoor: un </a:t>
            </a:r>
            <a:r>
              <a:rPr lang="ro-RO" b="1" i="1" dirty="0">
                <a:effectLst/>
                <a:ea typeface="Times New Roman" panose="02020603050405020304" pitchFamily="18" charset="0"/>
              </a:rPr>
              <a:t>foișor</a:t>
            </a:r>
            <a:r>
              <a:rPr lang="ro-RO" i="1" dirty="0">
                <a:effectLst/>
                <a:ea typeface="Times New Roman" panose="02020603050405020304" pitchFamily="18" charset="0"/>
              </a:rPr>
              <a:t> pentru desfășurarea unor activități instructiv-educative și</a:t>
            </a:r>
            <a:r>
              <a:rPr lang="ro-RO" i="1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o </a:t>
            </a:r>
            <a:r>
              <a:rPr lang="ro-RO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alee senzorială</a:t>
            </a:r>
            <a:r>
              <a:rPr lang="ro-RO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o-RO" i="1" dirty="0">
                <a:effectLst/>
                <a:ea typeface="Times New Roman" panose="02020603050405020304" pitchFamily="18" charset="0"/>
              </a:rPr>
              <a:t>din materiale naturale, care să sporească </a:t>
            </a:r>
            <a:r>
              <a:rPr lang="ro-RO" i="1" dirty="0" err="1">
                <a:effectLst/>
                <a:ea typeface="Times New Roman" panose="02020603050405020304" pitchFamily="18" charset="0"/>
              </a:rPr>
              <a:t>experienţele</a:t>
            </a:r>
            <a:r>
              <a:rPr lang="ro-RO" i="1" dirty="0">
                <a:effectLst/>
                <a:ea typeface="Times New Roman" panose="02020603050405020304" pitchFamily="18" charset="0"/>
              </a:rPr>
              <a:t> senzoriale</a:t>
            </a:r>
          </a:p>
          <a:p>
            <a:r>
              <a:rPr lang="ro-RO" i="1" dirty="0">
                <a:effectLst/>
                <a:ea typeface="Times New Roman" panose="02020603050405020304" pitchFamily="18" charset="0"/>
              </a:rPr>
              <a:t>dotarea claselor (6 săli) și a spațiului unde se desfășoară ședințele Consiliului profesoral și ale Comisiilor metodice  cu echipamente digitale: laptopuri, video-proiectoare și boxe</a:t>
            </a:r>
          </a:p>
          <a:p>
            <a:r>
              <a:rPr lang="it-IT" i="1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confecționarea unor scaune din materiale reciclabile</a:t>
            </a:r>
            <a:r>
              <a:rPr lang="it-IT" i="1" dirty="0">
                <a:effectLst/>
                <a:ea typeface="Times New Roman" panose="02020603050405020304" pitchFamily="18" charset="0"/>
              </a:rPr>
              <a:t> </a:t>
            </a:r>
            <a:r>
              <a:rPr lang="it-IT" i="1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pentru colțurile de relaxare </a:t>
            </a:r>
            <a:r>
              <a:rPr lang="ro-RO" i="1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create pentru elevi în scopul creșterii </a:t>
            </a:r>
            <a:r>
              <a:rPr lang="ro-RO" i="1" kern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well</a:t>
            </a:r>
            <a:r>
              <a:rPr lang="ro-RO" i="1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-</a:t>
            </a:r>
            <a:r>
              <a:rPr lang="ro-RO" i="1" kern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being</a:t>
            </a:r>
            <a:r>
              <a:rPr lang="ro-RO" i="1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-ului în școală</a:t>
            </a:r>
            <a:endParaRPr lang="ro-RO" i="1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087451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17C09-7C49-4C49-8FAC-A10B09CEF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Picture 2" descr="C:\Users\Scoala\Desktop\IMG_7008.JPG">
            <a:extLst>
              <a:ext uri="{FF2B5EF4-FFF2-40B4-BE49-F238E27FC236}">
                <a16:creationId xmlns:a16="http://schemas.microsoft.com/office/drawing/2014/main" id="{B31A3FC5-B417-4286-89B6-44D907939C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96" y="317705"/>
            <a:ext cx="4112840" cy="307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C:\Users\Scoala\Desktop\poze pt prezentare\14914812_230177747401210_355594059_n.jpg">
            <a:extLst>
              <a:ext uri="{FF2B5EF4-FFF2-40B4-BE49-F238E27FC236}">
                <a16:creationId xmlns:a16="http://schemas.microsoft.com/office/drawing/2014/main" id="{7DFA67AF-4F57-43A1-945E-4C4FEAEFD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125" y="317705"/>
            <a:ext cx="3777875" cy="243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Koronkai Levendula fényképe.">
            <a:extLst>
              <a:ext uri="{FF2B5EF4-FFF2-40B4-BE49-F238E27FC236}">
                <a16:creationId xmlns:a16="http://schemas.microsoft.com/office/drawing/2014/main" id="{81F54834-05A4-40D5-B14C-DB0859387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" y="4108069"/>
            <a:ext cx="4350080" cy="2450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C:\Users\Scoala\Desktop\poze pt prezentare\237.jpg">
            <a:extLst>
              <a:ext uri="{FF2B5EF4-FFF2-40B4-BE49-F238E27FC236}">
                <a16:creationId xmlns:a16="http://schemas.microsoft.com/office/drawing/2014/main" id="{F9F2F1AC-D7D3-4E0D-BE67-CAD5545C6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76937"/>
            <a:ext cx="4359817" cy="288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255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0733B-EAD3-4E47-90D7-93CC8B69C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C60C4-2931-4D5A-BC87-19D1E74FB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o-RO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o-RO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cântatul la tobe – </a:t>
            </a:r>
            <a:r>
              <a:rPr lang="ro-RO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drumming</a:t>
            </a:r>
            <a:r>
              <a:rPr lang="ro-RO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– reprezintă o abordare străveche de utilizare a  ritmurilor  pentru a promova  libera exprimare</a:t>
            </a:r>
            <a:endParaRPr lang="ro-RO" dirty="0">
              <a:effectLst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o-RO" dirty="0"/>
              <a:t>60 de elevi cu cerințe educative speciale au participat la atelierele de meloterapie și ritm, în grup sau individual,  găsind noi forme de exprimare artistică</a:t>
            </a:r>
          </a:p>
          <a:p>
            <a:pPr marL="0" indent="0" algn="ctr">
              <a:buNone/>
            </a:pPr>
            <a:r>
              <a:rPr lang="ro-RO" dirty="0"/>
              <a:t>un pas în facilitarea procesului de integrare și creșterea calității vieții a acestor copii</a:t>
            </a:r>
          </a:p>
        </p:txBody>
      </p:sp>
    </p:spTree>
    <p:extLst>
      <p:ext uri="{BB962C8B-B14F-4D97-AF65-F5344CB8AC3E}">
        <p14:creationId xmlns:p14="http://schemas.microsoft.com/office/powerpoint/2010/main" val="3788462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3FE3E-1765-4E50-ABD2-12681C399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875" y="548680"/>
            <a:ext cx="6572250" cy="1049337"/>
          </a:xfrm>
        </p:spPr>
        <p:txBody>
          <a:bodyPr>
            <a:normAutofit fontScale="90000"/>
          </a:bodyPr>
          <a:lstStyle/>
          <a:p>
            <a:pPr algn="ctr"/>
            <a:r>
              <a:rPr lang="ro-RO" sz="2900" b="1" kern="12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  <a:t>Proiectul educațional </a:t>
            </a:r>
            <a:r>
              <a:rPr lang="ro-RO" sz="2900" b="1" dirty="0"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  <a:t>„Dracula Dog Show”</a:t>
            </a:r>
            <a:b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o-R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96FEB-1EC1-4803-B7A2-6DA21E61D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o-RO" dirty="0"/>
              <a:t>implicare în viața comunității</a:t>
            </a:r>
          </a:p>
          <a:p>
            <a:pPr marL="0" indent="0" algn="ctr">
              <a:buNone/>
            </a:pPr>
            <a:endParaRPr lang="ro-RO" dirty="0"/>
          </a:p>
          <a:p>
            <a:pPr marL="0" indent="0" algn="ctr">
              <a:buNone/>
            </a:pPr>
            <a:r>
              <a:rPr lang="ro-RO" dirty="0"/>
              <a:t>Elevii au confecționat cadouri participanților la </a:t>
            </a:r>
            <a:r>
              <a:rPr lang="ro-RO" dirty="0">
                <a:effectLst/>
                <a:ea typeface="Times New Roman" panose="02020603050405020304" pitchFamily="18" charset="0"/>
              </a:rPr>
              <a:t>Expoziția internațională </a:t>
            </a:r>
            <a:r>
              <a:rPr lang="ro-RO" b="1" dirty="0">
                <a:effectLst/>
                <a:ea typeface="Times New Roman" panose="02020603050405020304" pitchFamily="18" charset="0"/>
              </a:rPr>
              <a:t>„Dracula Dog Show”  </a:t>
            </a:r>
            <a:r>
              <a:rPr lang="ro-RO" dirty="0">
                <a:effectLst/>
                <a:ea typeface="Times New Roman" panose="02020603050405020304" pitchFamily="18" charset="0"/>
              </a:rPr>
              <a:t>eveniment</a:t>
            </a:r>
            <a:r>
              <a:rPr lang="ro-RO" b="1" dirty="0">
                <a:effectLst/>
                <a:ea typeface="Times New Roman" panose="02020603050405020304" pitchFamily="18" charset="0"/>
              </a:rPr>
              <a:t> </a:t>
            </a:r>
            <a:r>
              <a:rPr lang="ro-RO" dirty="0">
                <a:effectLst/>
                <a:ea typeface="Times New Roman" panose="02020603050405020304" pitchFamily="18" charset="0"/>
              </a:rPr>
              <a:t>organizat anual</a:t>
            </a:r>
            <a:r>
              <a:rPr lang="ro-RO" b="1" dirty="0">
                <a:effectLst/>
                <a:ea typeface="Times New Roman" panose="02020603050405020304" pitchFamily="18" charset="0"/>
              </a:rPr>
              <a:t> </a:t>
            </a:r>
            <a:r>
              <a:rPr lang="ro-RO" dirty="0">
                <a:effectLst/>
                <a:ea typeface="Times New Roman" panose="02020603050405020304" pitchFamily="18" charset="0"/>
              </a:rPr>
              <a:t>în orașul nostru</a:t>
            </a:r>
            <a:r>
              <a:rPr lang="ro-RO" b="1" dirty="0">
                <a:effectLst/>
                <a:ea typeface="Times New Roman" panose="02020603050405020304" pitchFamily="18" charset="0"/>
              </a:rPr>
              <a:t> </a:t>
            </a:r>
            <a:r>
              <a:rPr lang="ro-RO" dirty="0">
                <a:effectLst/>
                <a:ea typeface="Times New Roman" panose="02020603050405020304" pitchFamily="18" charset="0"/>
              </a:rPr>
              <a:t>de Asociația Chinologică Mureș.</a:t>
            </a:r>
            <a:endParaRPr lang="ro-RO" dirty="0"/>
          </a:p>
          <a:p>
            <a:pPr marL="0" indent="0">
              <a:buNone/>
            </a:pPr>
            <a:endParaRPr lang="ro-RO" dirty="0">
              <a:latin typeface="Bell MT" panose="02020503060305020303" pitchFamily="18" charset="0"/>
            </a:endParaRPr>
          </a:p>
          <a:p>
            <a:pPr marL="0" indent="0" algn="ctr">
              <a:buNone/>
            </a:pPr>
            <a:r>
              <a:rPr lang="ro-RO" dirty="0">
                <a:latin typeface="Bell MT" panose="02020503060305020303" pitchFamily="18" charset="0"/>
              </a:rPr>
              <a:t>martie- iunie 2019</a:t>
            </a:r>
          </a:p>
        </p:txBody>
      </p:sp>
    </p:spTree>
    <p:extLst>
      <p:ext uri="{BB962C8B-B14F-4D97-AF65-F5344CB8AC3E}">
        <p14:creationId xmlns:p14="http://schemas.microsoft.com/office/powerpoint/2010/main" val="1093678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7233B75E-B492-44B7-BF9F-D63230DEF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6"/>
          <a:stretch>
            <a:fillRect/>
          </a:stretch>
        </p:blipFill>
        <p:spPr bwMode="auto">
          <a:xfrm>
            <a:off x="2699792" y="2204864"/>
            <a:ext cx="3814832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>
            <a:extLst>
              <a:ext uri="{FF2B5EF4-FFF2-40B4-BE49-F238E27FC236}">
                <a16:creationId xmlns:a16="http://schemas.microsoft.com/office/drawing/2014/main" id="{1AE7E295-764B-49C9-B326-D7CE62A9A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0537"/>
            <a:ext cx="2350678" cy="1880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37FFBBB7-13EF-46C7-BD68-B1744A959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0" t="5817" b="8804"/>
          <a:stretch>
            <a:fillRect/>
          </a:stretch>
        </p:blipFill>
        <p:spPr bwMode="auto">
          <a:xfrm>
            <a:off x="6546200" y="747035"/>
            <a:ext cx="1986018" cy="1880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>
            <a:extLst>
              <a:ext uri="{FF2B5EF4-FFF2-40B4-BE49-F238E27FC236}">
                <a16:creationId xmlns:a16="http://schemas.microsoft.com/office/drawing/2014/main" id="{BC916376-6C52-4B69-B8F1-D39D840DA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4016"/>
            <a:ext cx="2149988" cy="1441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127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CA099-9324-448E-BC9D-26D2AEF0D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875" y="476672"/>
            <a:ext cx="6572250" cy="1049337"/>
          </a:xfrm>
        </p:spPr>
        <p:txBody>
          <a:bodyPr>
            <a:normAutofit fontScale="90000"/>
          </a:bodyPr>
          <a:lstStyle/>
          <a:p>
            <a:pPr algn="ctr"/>
            <a:r>
              <a:rPr lang="ro-RO" sz="2900" b="1" kern="12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  <a:t>Proiectul educațional „</a:t>
            </a:r>
            <a:r>
              <a:rPr lang="ro-RO" sz="2900" b="1" kern="1200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  <a:t>Heartmate</a:t>
            </a:r>
            <a:r>
              <a:rPr lang="ro-RO" sz="2900" b="1" kern="12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  <a:t>”</a:t>
            </a:r>
            <a:b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o-R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0E54F-2BBA-40F1-AFF6-7BF8198C9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o-RO" dirty="0"/>
          </a:p>
          <a:p>
            <a:pPr marL="0" indent="0" algn="ctr">
              <a:buNone/>
            </a:pPr>
            <a:r>
              <a:rPr lang="ro-RO" dirty="0"/>
              <a:t>program de voluntariat </a:t>
            </a:r>
          </a:p>
          <a:p>
            <a:pPr marL="0" indent="0" algn="ctr">
              <a:buNone/>
            </a:pPr>
            <a:r>
              <a:rPr lang="ro-RO" dirty="0"/>
              <a:t>în cadrul căruia 17 elevi ai Liceului Vocațional de Artă  au susținut activități săptămânale de educație plastică cu elevii centrului școlar</a:t>
            </a:r>
          </a:p>
          <a:p>
            <a:endParaRPr lang="ro-RO" dirty="0"/>
          </a:p>
          <a:p>
            <a:pPr marL="0" indent="0" algn="ctr">
              <a:buNone/>
            </a:pPr>
            <a:r>
              <a:rPr lang="ro-RO" dirty="0"/>
              <a:t>septembrie 2018- iunie 2019</a:t>
            </a:r>
          </a:p>
        </p:txBody>
      </p:sp>
    </p:spTree>
    <p:extLst>
      <p:ext uri="{BB962C8B-B14F-4D97-AF65-F5344CB8AC3E}">
        <p14:creationId xmlns:p14="http://schemas.microsoft.com/office/powerpoint/2010/main" val="3058254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>
            <a:extLst>
              <a:ext uri="{FF2B5EF4-FFF2-40B4-BE49-F238E27FC236}">
                <a16:creationId xmlns:a16="http://schemas.microsoft.com/office/drawing/2014/main" id="{D19CCA41-2ACD-4F66-9216-4DED5AAA4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31229"/>
            <a:ext cx="3381903" cy="177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>
            <a:extLst>
              <a:ext uri="{FF2B5EF4-FFF2-40B4-BE49-F238E27FC236}">
                <a16:creationId xmlns:a16="http://schemas.microsoft.com/office/drawing/2014/main" id="{0DC90512-9084-4022-B5AA-B1F4EE140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0"/>
          <a:stretch>
            <a:fillRect/>
          </a:stretch>
        </p:blipFill>
        <p:spPr bwMode="auto">
          <a:xfrm>
            <a:off x="3216442" y="2256547"/>
            <a:ext cx="2264384" cy="189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>
            <a:extLst>
              <a:ext uri="{FF2B5EF4-FFF2-40B4-BE49-F238E27FC236}">
                <a16:creationId xmlns:a16="http://schemas.microsoft.com/office/drawing/2014/main" id="{E94449C9-0165-49FC-8965-F9443E788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31229"/>
            <a:ext cx="3143553" cy="177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>
            <a:extLst>
              <a:ext uri="{FF2B5EF4-FFF2-40B4-BE49-F238E27FC236}">
                <a16:creationId xmlns:a16="http://schemas.microsoft.com/office/drawing/2014/main" id="{AC80F205-8D39-4DC1-A114-FA1D08E0C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055" y="119131"/>
            <a:ext cx="1734595" cy="220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>
            <a:extLst>
              <a:ext uri="{FF2B5EF4-FFF2-40B4-BE49-F238E27FC236}">
                <a16:creationId xmlns:a16="http://schemas.microsoft.com/office/drawing/2014/main" id="{3A2EE3F3-EDDC-4FBE-A017-0896CC0F2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347" y="0"/>
            <a:ext cx="2531757" cy="189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>
            <a:extLst>
              <a:ext uri="{FF2B5EF4-FFF2-40B4-BE49-F238E27FC236}">
                <a16:creationId xmlns:a16="http://schemas.microsoft.com/office/drawing/2014/main" id="{CE9C2363-14C9-489A-8584-E5E253AAF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68" y="198038"/>
            <a:ext cx="1477746" cy="2043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861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1D9D5-8F3D-422E-B845-9A2EAC949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2800" cap="none" dirty="0"/>
              <a:t>Au exersat</a:t>
            </a:r>
            <a:r>
              <a:rPr lang="ro-RO" sz="2800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708D0-2089-4E78-81B1-3317A9575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2016125"/>
            <a:ext cx="7115696" cy="3449638"/>
          </a:xfrm>
        </p:spPr>
        <p:txBody>
          <a:bodyPr/>
          <a:lstStyle/>
          <a:p>
            <a:pPr marL="342900" lvl="0" indent="-342900" algn="just" fontAlgn="base">
              <a:lnSpc>
                <a:spcPct val="150000"/>
              </a:lnSpc>
              <a:spcBef>
                <a:spcPts val="335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acceptarea diversităţii</a:t>
            </a:r>
            <a:endParaRPr lang="ro-RO" i="1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50000"/>
              </a:lnSpc>
              <a:spcBef>
                <a:spcPts val="335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toleranț</a:t>
            </a:r>
            <a:r>
              <a:rPr lang="ro-RO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 și </a:t>
            </a:r>
            <a:r>
              <a:rPr lang="it-IT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respectul reciproc</a:t>
            </a:r>
            <a:endParaRPr lang="ro-RO" i="1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50000"/>
              </a:lnSpc>
              <a:spcBef>
                <a:spcPts val="335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socializare</a:t>
            </a:r>
            <a:r>
              <a:rPr lang="ro-RO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</a:t>
            </a:r>
            <a:r>
              <a:rPr lang="it-IT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şi relaţionare</a:t>
            </a:r>
            <a:r>
              <a:rPr lang="ro-RO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</a:t>
            </a:r>
            <a:r>
              <a:rPr lang="it-IT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necondiţionată cu elevii  cu dizabilități </a:t>
            </a:r>
            <a:endParaRPr lang="ro-RO" i="1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50000"/>
              </a:lnSpc>
              <a:spcBef>
                <a:spcPts val="335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i="1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creșterea stimei de sine prin efort propriu</a:t>
            </a:r>
            <a:endParaRPr lang="ro-RO" i="1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50000"/>
              </a:lnSpc>
              <a:spcBef>
                <a:spcPts val="335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o-RO" i="1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dezvoltarea simțului estetic</a:t>
            </a:r>
            <a:endParaRPr lang="ro-RO" i="1" dirty="0">
              <a:effectLst/>
              <a:ea typeface="Times New Roman" panose="02020603050405020304" pitchFamily="18" charset="0"/>
            </a:endParaRP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99094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7C42F-7763-4931-9408-0F8146F72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900" b="1" kern="12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  <a:t>Proiectul educa</a:t>
            </a:r>
            <a:r>
              <a:rPr lang="ro-RO" sz="2900" b="1" dirty="0">
                <a:solidFill>
                  <a:srgbClr val="000000"/>
                </a:solidFill>
                <a:latin typeface="Bell MT" panose="02020503060305020303" pitchFamily="18" charset="0"/>
                <a:ea typeface="Times New Roman" panose="02020603050405020304" pitchFamily="18" charset="0"/>
              </a:rPr>
              <a:t>t</a:t>
            </a:r>
            <a:r>
              <a:rPr lang="it-IT" sz="2900" b="1" kern="12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  <a:t>ional  „Cireașa de pe tort”</a:t>
            </a:r>
            <a:endParaRPr lang="ro-RO" sz="2900" dirty="0">
              <a:latin typeface="Bell MT" panose="020205030603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7D3C7-8A98-4626-A2A0-EE40473AC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o-RO" i="1" dirty="0"/>
              <a:t>viziunea unui lider</a:t>
            </a:r>
          </a:p>
          <a:p>
            <a:pPr marL="0" indent="0" algn="ctr">
              <a:buNone/>
            </a:pPr>
            <a:r>
              <a:rPr lang="ro-RO" i="1" dirty="0">
                <a:effectLst/>
                <a:ea typeface="Times New Roman" panose="02020603050405020304" pitchFamily="18" charset="0"/>
              </a:rPr>
              <a:t>în cadrul unui eveniment organizat de   Asociația pentru Valori în Educație la Academia de leadership directorul adjunct a prezentat </a:t>
            </a:r>
            <a:r>
              <a:rPr lang="ro-RO" i="1" dirty="0">
                <a:ea typeface="Times New Roman" panose="02020603050405020304" pitchFamily="18" charset="0"/>
              </a:rPr>
              <a:t>ideile</a:t>
            </a:r>
            <a:r>
              <a:rPr lang="ro-RO" i="1" dirty="0">
                <a:effectLst/>
                <a:ea typeface="Times New Roman" panose="02020603050405020304" pitchFamily="18" charset="0"/>
              </a:rPr>
              <a:t> </a:t>
            </a:r>
            <a:r>
              <a:rPr lang="ro-RO" i="1" dirty="0">
                <a:ea typeface="Times New Roman" panose="02020603050405020304" pitchFamily="18" charset="0"/>
              </a:rPr>
              <a:t>sale referitoare la diversificarea și extinderea activităților de stimulare senzorială outdoor și cele instructiv educative, </a:t>
            </a:r>
            <a:r>
              <a:rPr lang="ro-RO" i="1" dirty="0">
                <a:effectLst/>
                <a:ea typeface="Times New Roman" panose="02020603050405020304" pitchFamily="18" charset="0"/>
              </a:rPr>
              <a:t>și</a:t>
            </a:r>
            <a:r>
              <a:rPr lang="en-US" i="1" dirty="0">
                <a:effectLst/>
                <a:ea typeface="Times New Roman" panose="02020603050405020304" pitchFamily="18" charset="0"/>
              </a:rPr>
              <a:t> a </a:t>
            </a:r>
            <a:r>
              <a:rPr lang="en-US" i="1" dirty="0" err="1">
                <a:effectLst/>
                <a:ea typeface="Times New Roman" panose="02020603050405020304" pitchFamily="18" charset="0"/>
              </a:rPr>
              <a:t>adus</a:t>
            </a:r>
            <a:r>
              <a:rPr lang="en-US" i="1" dirty="0">
                <a:effectLst/>
                <a:ea typeface="Times New Roman" panose="02020603050405020304" pitchFamily="18" charset="0"/>
              </a:rPr>
              <a:t> o </a:t>
            </a:r>
            <a:r>
              <a:rPr lang="ro-RO" i="1" dirty="0">
                <a:effectLst/>
                <a:ea typeface="Times New Roman" panose="02020603050405020304" pitchFamily="18" charset="0"/>
              </a:rPr>
              <a:t> sponsorizare importantă</a:t>
            </a:r>
          </a:p>
          <a:p>
            <a:pPr marL="0" indent="0" algn="ctr">
              <a:buNone/>
            </a:pPr>
            <a:endParaRPr lang="ro-RO" i="1" dirty="0"/>
          </a:p>
          <a:p>
            <a:pPr marL="0" indent="0" algn="ctr">
              <a:buNone/>
            </a:pPr>
            <a:endParaRPr lang="ro-RO" i="1" dirty="0"/>
          </a:p>
          <a:p>
            <a:pPr marL="0" indent="0" algn="ctr">
              <a:buNone/>
            </a:pPr>
            <a:r>
              <a:rPr lang="ro-RO" i="1" dirty="0"/>
              <a:t>ianuarie- iunie 2019</a:t>
            </a:r>
          </a:p>
          <a:p>
            <a:pPr marL="0" indent="0" algn="ctr">
              <a:buNone/>
            </a:pPr>
            <a:endParaRPr lang="ro-RO" i="1" dirty="0"/>
          </a:p>
        </p:txBody>
      </p:sp>
    </p:spTree>
    <p:extLst>
      <p:ext uri="{BB962C8B-B14F-4D97-AF65-F5344CB8AC3E}">
        <p14:creationId xmlns:p14="http://schemas.microsoft.com/office/powerpoint/2010/main" val="979381134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TM04033925[[fn=Picătură]]</Template>
  <TotalTime>1953</TotalTime>
  <Words>345</Words>
  <Application>Microsoft Office PowerPoint</Application>
  <PresentationFormat>On-screen Show (4:3)</PresentationFormat>
  <Paragraphs>35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Bell MT</vt:lpstr>
      <vt:lpstr>Calibri</vt:lpstr>
      <vt:lpstr>Gill Sans MT</vt:lpstr>
      <vt:lpstr>Symbol</vt:lpstr>
      <vt:lpstr>Times New Roman</vt:lpstr>
      <vt:lpstr>Galerie</vt:lpstr>
      <vt:lpstr> „Meloterapie şi  ritm pentru copii cu nevoi speciale” </vt:lpstr>
      <vt:lpstr>PowerPoint Presentation</vt:lpstr>
      <vt:lpstr>PowerPoint Presentation</vt:lpstr>
      <vt:lpstr>Proiectul educațional „Dracula Dog Show” </vt:lpstr>
      <vt:lpstr>PowerPoint Presentation</vt:lpstr>
      <vt:lpstr>Proiectul educațional „Heartmate” </vt:lpstr>
      <vt:lpstr>PowerPoint Presentation</vt:lpstr>
      <vt:lpstr>Au exersat:</vt:lpstr>
      <vt:lpstr>Proiectul educational  „Cireașa de pe tort”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Tarcisia</dc:creator>
  <cp:lastModifiedBy>V. CARMEN-VASILICA PETRESCU</cp:lastModifiedBy>
  <cp:revision>533</cp:revision>
  <dcterms:created xsi:type="dcterms:W3CDTF">2013-09-10T12:34:38Z</dcterms:created>
  <dcterms:modified xsi:type="dcterms:W3CDTF">2021-03-26T06:26:11Z</dcterms:modified>
</cp:coreProperties>
</file>