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801600" cy="9601200" type="A3"/>
  <p:notesSz cx="9926638" cy="6797675"/>
  <p:defaultTextStyle>
    <a:defPPr>
      <a:defRPr lang="en-US"/>
    </a:defPPr>
    <a:lvl1pPr marL="0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26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852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778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705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631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559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485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411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20" autoAdjust="0"/>
    <p:restoredTop sz="98048" autoAdjust="0"/>
  </p:normalViewPr>
  <p:slideViewPr>
    <p:cSldViewPr snapToGrid="0">
      <p:cViewPr>
        <p:scale>
          <a:sx n="112" d="100"/>
          <a:sy n="112" d="100"/>
        </p:scale>
        <p:origin x="486" y="1638"/>
      </p:cViewPr>
      <p:guideLst>
        <p:guide orient="horz" pos="4796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0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E312B-FE3A-4489-8A27-D0616595BA50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14E5-0F36-420E-AD0A-D1F470C3A0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E312B-FE3A-4489-8A27-D0616595BA50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14E5-0F36-420E-AD0A-D1F470C3A0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4960" y="537845"/>
            <a:ext cx="4031615" cy="114703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E312B-FE3A-4489-8A27-D0616595BA50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14E5-0F36-420E-AD0A-D1F470C3A0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E312B-FE3A-4489-8A27-D0616595BA50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14E5-0F36-420E-AD0A-D1F470C3A0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2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0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00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0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01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01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0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0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02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E312B-FE3A-4489-8A27-D0616595BA50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14E5-0F36-420E-AD0A-D1F470C3A0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670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E312B-FE3A-4489-8A27-D0616595BA50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14E5-0F36-420E-AD0A-D1F470C3A0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7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03" indent="0">
              <a:buNone/>
              <a:defRPr sz="2800" b="1"/>
            </a:lvl2pPr>
            <a:lvl3pPr marL="1280006" indent="0">
              <a:buNone/>
              <a:defRPr sz="2500" b="1"/>
            </a:lvl3pPr>
            <a:lvl4pPr marL="1920009" indent="0">
              <a:buNone/>
              <a:defRPr sz="2200" b="1"/>
            </a:lvl4pPr>
            <a:lvl5pPr marL="2560013" indent="0">
              <a:buNone/>
              <a:defRPr sz="2200" b="1"/>
            </a:lvl5pPr>
            <a:lvl6pPr marL="3200016" indent="0">
              <a:buNone/>
              <a:defRPr sz="2200" b="1"/>
            </a:lvl6pPr>
            <a:lvl7pPr marL="3840019" indent="0">
              <a:buNone/>
              <a:defRPr sz="2200" b="1"/>
            </a:lvl7pPr>
            <a:lvl8pPr marL="4480022" indent="0">
              <a:buNone/>
              <a:defRPr sz="2200" b="1"/>
            </a:lvl8pPr>
            <a:lvl9pPr marL="5120025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E312B-FE3A-4489-8A27-D0616595BA50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14E5-0F36-420E-AD0A-D1F470C3A0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E312B-FE3A-4489-8A27-D0616595BA50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14E5-0F36-420E-AD0A-D1F470C3A0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E312B-FE3A-4489-8A27-D0616595BA50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14E5-0F36-420E-AD0A-D1F470C3A0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2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E312B-FE3A-4489-8A27-D0616595BA50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14E5-0F36-420E-AD0A-D1F470C3A0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03" indent="0">
              <a:buNone/>
              <a:defRPr sz="3900"/>
            </a:lvl2pPr>
            <a:lvl3pPr marL="1280006" indent="0">
              <a:buNone/>
              <a:defRPr sz="3400"/>
            </a:lvl3pPr>
            <a:lvl4pPr marL="1920009" indent="0">
              <a:buNone/>
              <a:defRPr sz="2800"/>
            </a:lvl4pPr>
            <a:lvl5pPr marL="2560013" indent="0">
              <a:buNone/>
              <a:defRPr sz="2800"/>
            </a:lvl5pPr>
            <a:lvl6pPr marL="3200016" indent="0">
              <a:buNone/>
              <a:defRPr sz="2800"/>
            </a:lvl6pPr>
            <a:lvl7pPr marL="3840019" indent="0">
              <a:buNone/>
              <a:defRPr sz="2800"/>
            </a:lvl7pPr>
            <a:lvl8pPr marL="4480022" indent="0">
              <a:buNone/>
              <a:defRPr sz="2800"/>
            </a:lvl8pPr>
            <a:lvl9pPr marL="5120025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03" indent="0">
              <a:buNone/>
              <a:defRPr sz="1700"/>
            </a:lvl2pPr>
            <a:lvl3pPr marL="1280006" indent="0">
              <a:buNone/>
              <a:defRPr sz="1400"/>
            </a:lvl3pPr>
            <a:lvl4pPr marL="1920009" indent="0">
              <a:buNone/>
              <a:defRPr sz="1300"/>
            </a:lvl4pPr>
            <a:lvl5pPr marL="2560013" indent="0">
              <a:buNone/>
              <a:defRPr sz="1300"/>
            </a:lvl5pPr>
            <a:lvl6pPr marL="3200016" indent="0">
              <a:buNone/>
              <a:defRPr sz="1300"/>
            </a:lvl6pPr>
            <a:lvl7pPr marL="3840019" indent="0">
              <a:buNone/>
              <a:defRPr sz="1300"/>
            </a:lvl7pPr>
            <a:lvl8pPr marL="4480022" indent="0">
              <a:buNone/>
              <a:defRPr sz="1300"/>
            </a:lvl8pPr>
            <a:lvl9pPr marL="512002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E312B-FE3A-4489-8A27-D0616595BA50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614E5-0F36-420E-AD0A-D1F470C3A0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01" tIns="64001" rIns="128001" bIns="6400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8001" tIns="64001" rIns="128001" bIns="640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E312B-FE3A-4489-8A27-D0616595BA50}" type="datetimeFigureOut">
              <a:rPr lang="en-US" smtClean="0"/>
              <a:pPr/>
              <a:t>10/15/2021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614E5-0F36-420E-AD0A-D1F470C3A0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280006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03" indent="-480003" algn="l" defTabSz="1280006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005" indent="-400002" algn="l" defTabSz="1280006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008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011" indent="-320002" algn="l" defTabSz="1280006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14" indent="-320002" algn="l" defTabSz="1280006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017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020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25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028" indent="-320002" algn="l" defTabSz="1280006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0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00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00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013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016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019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022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025" algn="l" defTabSz="1280006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4" name="Straight Connector 153"/>
          <p:cNvCxnSpPr/>
          <p:nvPr/>
        </p:nvCxnSpPr>
        <p:spPr>
          <a:xfrm rot="16200000" flipH="1">
            <a:off x="4669415" y="4354727"/>
            <a:ext cx="2264301" cy="2280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 rot="10800000">
            <a:off x="8967821" y="8707233"/>
            <a:ext cx="319054" cy="81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V="1">
            <a:off x="2828902" y="5474241"/>
            <a:ext cx="7105673" cy="1363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endCxn id="56" idx="1"/>
          </p:cNvCxnSpPr>
          <p:nvPr/>
        </p:nvCxnSpPr>
        <p:spPr>
          <a:xfrm>
            <a:off x="2070742" y="3694645"/>
            <a:ext cx="7859084" cy="260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 rot="16200000" flipH="1">
            <a:off x="3729193" y="7683676"/>
            <a:ext cx="3273318" cy="2733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/>
          <p:nvPr/>
        </p:nvCxnSpPr>
        <p:spPr>
          <a:xfrm rot="5400000">
            <a:off x="4657412" y="3401366"/>
            <a:ext cx="1316333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endCxn id="51" idx="0"/>
          </p:cNvCxnSpPr>
          <p:nvPr/>
        </p:nvCxnSpPr>
        <p:spPr>
          <a:xfrm rot="16200000" flipH="1">
            <a:off x="7261600" y="3663580"/>
            <a:ext cx="798407" cy="54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rot="16200000" flipV="1">
            <a:off x="1824040" y="3445014"/>
            <a:ext cx="493309" cy="7533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 rot="16200000" flipH="1">
            <a:off x="7428146" y="2794522"/>
            <a:ext cx="424932" cy="48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 rot="5400000">
            <a:off x="4767263" y="2834412"/>
            <a:ext cx="390525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 flipV="1">
            <a:off x="10883126" y="3365489"/>
            <a:ext cx="361171" cy="11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97" idx="0"/>
            <a:endCxn id="99" idx="2"/>
          </p:cNvCxnSpPr>
          <p:nvPr/>
        </p:nvCxnSpPr>
        <p:spPr>
          <a:xfrm rot="16200000" flipH="1">
            <a:off x="7284262" y="8992807"/>
            <a:ext cx="795345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/>
        </p:nvCxnSpPr>
        <p:spPr>
          <a:xfrm rot="16200000" flipH="1">
            <a:off x="2456751" y="4841696"/>
            <a:ext cx="2282923" cy="176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53" idx="0"/>
            <a:endCxn id="150" idx="2"/>
          </p:cNvCxnSpPr>
          <p:nvPr/>
        </p:nvCxnSpPr>
        <p:spPr>
          <a:xfrm rot="16200000" flipH="1">
            <a:off x="6954779" y="6736548"/>
            <a:ext cx="1552963" cy="1591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rot="16200000" flipH="1">
            <a:off x="7268571" y="4674698"/>
            <a:ext cx="809436" cy="396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11" idx="0"/>
            <a:endCxn id="100" idx="2"/>
          </p:cNvCxnSpPr>
          <p:nvPr/>
        </p:nvCxnSpPr>
        <p:spPr>
          <a:xfrm rot="16200000" flipH="1">
            <a:off x="8494314" y="2058231"/>
            <a:ext cx="2807954" cy="594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rot="16200000" flipH="1">
            <a:off x="452039" y="1737912"/>
            <a:ext cx="1610487" cy="3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5400000">
            <a:off x="10782168" y="2381202"/>
            <a:ext cx="1898988" cy="142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rot="16200000" flipH="1">
            <a:off x="1901408" y="7702705"/>
            <a:ext cx="3419495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>
            <a:stCxn id="56" idx="0"/>
            <a:endCxn id="72" idx="2"/>
          </p:cNvCxnSpPr>
          <p:nvPr/>
        </p:nvCxnSpPr>
        <p:spPr>
          <a:xfrm rot="16200000" flipH="1">
            <a:off x="8572851" y="6256385"/>
            <a:ext cx="528571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rot="16200000" flipH="1">
            <a:off x="4787830" y="4611574"/>
            <a:ext cx="1081884" cy="79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rot="5400000">
            <a:off x="-1324052" y="6616344"/>
            <a:ext cx="5362044" cy="731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543411" y="1615042"/>
            <a:ext cx="3714777" cy="422879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Consiliul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</a:t>
            </a:r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ț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43411" y="2280062"/>
            <a:ext cx="3714777" cy="468289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Manager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7132" y="923163"/>
            <a:ext cx="2000264" cy="35719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Compartiment</a:t>
            </a:r>
            <a:r>
              <a:rPr lang="en-US" sz="1200" dirty="0" smtClean="0"/>
              <a:t> Audit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257132" y="1413704"/>
            <a:ext cx="2000264" cy="35719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Compartiment</a:t>
            </a:r>
            <a:r>
              <a:rPr lang="en-US" sz="1200" dirty="0" smtClean="0"/>
              <a:t>  </a:t>
            </a:r>
            <a:r>
              <a:rPr lang="en-US" sz="1200" dirty="0" err="1" smtClean="0"/>
              <a:t>Juridic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257132" y="1875670"/>
            <a:ext cx="2000264" cy="35719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Compartiment</a:t>
            </a:r>
            <a:r>
              <a:rPr lang="en-US" sz="1200" dirty="0" smtClean="0"/>
              <a:t> </a:t>
            </a:r>
            <a:r>
              <a:rPr lang="en-US" sz="1200" dirty="0" err="1" smtClean="0"/>
              <a:t>Culte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8895188" y="657225"/>
            <a:ext cx="2000264" cy="51458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Serviciul</a:t>
            </a:r>
            <a:r>
              <a:rPr lang="en-US" sz="1200" dirty="0" smtClean="0"/>
              <a:t> de Management al </a:t>
            </a:r>
            <a:r>
              <a:rPr lang="en-US" sz="1200" dirty="0" err="1" smtClean="0"/>
              <a:t>Calit</a:t>
            </a:r>
            <a:r>
              <a:rPr lang="ro-RO" sz="1200" dirty="0" smtClean="0"/>
              <a:t>ăț</a:t>
            </a:r>
            <a:r>
              <a:rPr lang="en-US" sz="1200" dirty="0" smtClean="0"/>
              <a:t>ii </a:t>
            </a:r>
            <a:r>
              <a:rPr lang="en-US" sz="1200" dirty="0" err="1" smtClean="0"/>
              <a:t>Serviciilor</a:t>
            </a:r>
            <a:r>
              <a:rPr lang="en-US" sz="1200" dirty="0" smtClean="0"/>
              <a:t> de S</a:t>
            </a:r>
            <a:r>
              <a:rPr lang="ro-RO" sz="1200" dirty="0" smtClean="0"/>
              <a:t>ă</a:t>
            </a:r>
            <a:r>
              <a:rPr lang="en-US" sz="1200" dirty="0" smtClean="0"/>
              <a:t>n</a:t>
            </a:r>
            <a:r>
              <a:rPr lang="ro-RO" sz="1200" dirty="0" smtClean="0"/>
              <a:t>ă</a:t>
            </a:r>
            <a:r>
              <a:rPr lang="en-US" sz="1200" dirty="0" err="1" smtClean="0"/>
              <a:t>tate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8901130" y="1241660"/>
            <a:ext cx="2000264" cy="52219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Serviciul</a:t>
            </a:r>
            <a:r>
              <a:rPr lang="en-US" sz="1200" dirty="0" smtClean="0"/>
              <a:t> Intern de </a:t>
            </a:r>
            <a:r>
              <a:rPr lang="en-US" sz="1200" dirty="0" err="1" smtClean="0"/>
              <a:t>Prevenire</a:t>
            </a:r>
            <a:r>
              <a:rPr lang="en-US" sz="1200" dirty="0" smtClean="0"/>
              <a:t> </a:t>
            </a:r>
            <a:r>
              <a:rPr lang="ro-RO" sz="1200" dirty="0" err="1" smtClean="0"/>
              <a:t>ș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 smtClean="0"/>
              <a:t>Protec</a:t>
            </a:r>
            <a:r>
              <a:rPr lang="ro-RO" sz="1200" dirty="0" smtClean="0"/>
              <a:t>ț</a:t>
            </a:r>
            <a:r>
              <a:rPr lang="en-US" sz="1200" dirty="0" err="1" smtClean="0"/>
              <a:t>ie</a:t>
            </a:r>
            <a:r>
              <a:rPr lang="en-US" sz="1200" dirty="0" smtClean="0"/>
              <a:t> PSI, </a:t>
            </a:r>
            <a:r>
              <a:rPr lang="en-US" sz="1200" dirty="0" err="1" smtClean="0"/>
              <a:t>Situa</a:t>
            </a:r>
            <a:r>
              <a:rPr lang="ro-RO" sz="1200" dirty="0" smtClean="0"/>
              <a:t>ț</a:t>
            </a:r>
            <a:r>
              <a:rPr lang="en-US" sz="1200" dirty="0" smtClean="0"/>
              <a:t>ii de </a:t>
            </a:r>
            <a:r>
              <a:rPr lang="en-US" sz="1200" dirty="0" err="1" smtClean="0"/>
              <a:t>Urgen</a:t>
            </a:r>
            <a:r>
              <a:rPr lang="ro-RO" sz="1200" dirty="0" smtClean="0"/>
              <a:t>ță</a:t>
            </a:r>
            <a:r>
              <a:rPr lang="en-US" sz="1200" dirty="0" smtClean="0"/>
              <a:t>, </a:t>
            </a:r>
            <a:r>
              <a:rPr lang="en-US" sz="1200" dirty="0" err="1" smtClean="0"/>
              <a:t>Securitate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8901130" y="1838324"/>
            <a:ext cx="2000264" cy="55417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Compartiment</a:t>
            </a:r>
            <a:r>
              <a:rPr lang="en-US" sz="1200" dirty="0" smtClean="0"/>
              <a:t> de </a:t>
            </a:r>
            <a:r>
              <a:rPr lang="en-US" sz="1200" dirty="0" err="1" smtClean="0"/>
              <a:t>Prevenire</a:t>
            </a:r>
            <a:r>
              <a:rPr lang="en-US" sz="1200" dirty="0" smtClean="0"/>
              <a:t> a </a:t>
            </a:r>
            <a:r>
              <a:rPr lang="en-US" sz="1200" dirty="0" err="1" smtClean="0"/>
              <a:t>Infec</a:t>
            </a:r>
            <a:r>
              <a:rPr lang="ro-RO" sz="1200" dirty="0" smtClean="0"/>
              <a:t>ț</a:t>
            </a:r>
            <a:r>
              <a:rPr lang="en-US" sz="1200" dirty="0" err="1" smtClean="0"/>
              <a:t>iilor</a:t>
            </a:r>
            <a:r>
              <a:rPr lang="en-US" sz="1200" dirty="0" smtClean="0"/>
              <a:t> </a:t>
            </a:r>
            <a:r>
              <a:rPr lang="en-US" sz="1200" dirty="0" err="1" smtClean="0"/>
              <a:t>Asociate</a:t>
            </a:r>
            <a:r>
              <a:rPr lang="en-US" sz="1200" dirty="0" smtClean="0"/>
              <a:t> </a:t>
            </a:r>
            <a:r>
              <a:rPr lang="en-US" sz="1200" dirty="0" err="1" smtClean="0"/>
              <a:t>Asisten</a:t>
            </a:r>
            <a:r>
              <a:rPr lang="ro-RO" sz="1200" dirty="0" smtClean="0"/>
              <a:t>ț</a:t>
            </a:r>
            <a:r>
              <a:rPr lang="en-US" sz="1200" dirty="0" err="1" smtClean="0"/>
              <a:t>ei</a:t>
            </a:r>
            <a:r>
              <a:rPr lang="en-US" sz="1200" dirty="0" smtClean="0"/>
              <a:t> </a:t>
            </a:r>
            <a:r>
              <a:rPr lang="en-US" sz="1200" dirty="0" err="1" smtClean="0"/>
              <a:t>Medicale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8901130" y="2437203"/>
            <a:ext cx="2000264" cy="54415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Serviciul</a:t>
            </a:r>
            <a:r>
              <a:rPr lang="en-US" sz="1200" dirty="0" smtClean="0"/>
              <a:t> </a:t>
            </a:r>
            <a:r>
              <a:rPr lang="en-US" sz="1200" dirty="0" err="1" smtClean="0"/>
              <a:t>Resurse</a:t>
            </a:r>
            <a:r>
              <a:rPr lang="en-US" sz="1200" dirty="0" smtClean="0"/>
              <a:t> </a:t>
            </a:r>
            <a:r>
              <a:rPr lang="en-US" sz="1200" dirty="0" err="1" smtClean="0"/>
              <a:t>Umane</a:t>
            </a:r>
            <a:r>
              <a:rPr lang="en-US" sz="1200" dirty="0" smtClean="0"/>
              <a:t>, </a:t>
            </a:r>
            <a:r>
              <a:rPr lang="en-US" sz="1200" dirty="0" err="1" smtClean="0"/>
              <a:t>Normare</a:t>
            </a:r>
            <a:r>
              <a:rPr lang="en-US" sz="1200" dirty="0" smtClean="0"/>
              <a:t>, </a:t>
            </a:r>
            <a:r>
              <a:rPr lang="en-US" sz="1200" dirty="0" err="1" smtClean="0"/>
              <a:t>Organizare</a:t>
            </a:r>
            <a:r>
              <a:rPr lang="en-US" sz="1200" dirty="0" smtClean="0"/>
              <a:t>, </a:t>
            </a:r>
            <a:r>
              <a:rPr lang="en-US" sz="1200" dirty="0" err="1" smtClean="0"/>
              <a:t>Salarizare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271766" y="2982436"/>
            <a:ext cx="2156882" cy="580862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Medical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67190" y="3014683"/>
            <a:ext cx="2157984" cy="58086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de </a:t>
            </a:r>
            <a:r>
              <a:rPr lang="ro-RO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Î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ngrijiri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401801" y="3009577"/>
            <a:ext cx="2143140" cy="580862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Financiar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Contabil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901130" y="3029100"/>
            <a:ext cx="2000264" cy="20134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Compartiment</a:t>
            </a:r>
            <a:r>
              <a:rPr lang="en-US" sz="1200" dirty="0" smtClean="0"/>
              <a:t> </a:t>
            </a:r>
            <a:r>
              <a:rPr lang="en-US" sz="1200" dirty="0" err="1" smtClean="0"/>
              <a:t>Tehnic</a:t>
            </a:r>
            <a:endParaRPr lang="en-US" sz="1200" dirty="0"/>
          </a:p>
        </p:txBody>
      </p:sp>
      <p:sp>
        <p:nvSpPr>
          <p:cNvPr id="29" name="Rectangle 28"/>
          <p:cNvSpPr/>
          <p:nvPr/>
        </p:nvSpPr>
        <p:spPr>
          <a:xfrm>
            <a:off x="257134" y="4221296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Sec</a:t>
            </a:r>
            <a:r>
              <a:rPr lang="ro-RO" sz="1200" dirty="0" smtClean="0"/>
              <a:t>ț</a:t>
            </a:r>
            <a:r>
              <a:rPr lang="en-US" sz="1200" dirty="0" err="1" smtClean="0"/>
              <a:t>ia</a:t>
            </a:r>
            <a:r>
              <a:rPr lang="en-US" sz="1200" dirty="0" smtClean="0"/>
              <a:t> </a:t>
            </a:r>
            <a:r>
              <a:rPr lang="en-US" sz="1200" dirty="0" err="1" smtClean="0"/>
              <a:t>Medicin</a:t>
            </a:r>
            <a:r>
              <a:rPr lang="ro-RO" sz="1200" dirty="0" smtClean="0"/>
              <a:t>ă</a:t>
            </a:r>
            <a:r>
              <a:rPr lang="en-US" sz="1200" dirty="0" smtClean="0"/>
              <a:t> Intern</a:t>
            </a:r>
            <a:r>
              <a:rPr lang="ro-RO" sz="1200" dirty="0" smtClean="0"/>
              <a:t>ă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257134" y="4516574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Sec</a:t>
            </a:r>
            <a:r>
              <a:rPr lang="ro-RO" sz="1200" dirty="0" smtClean="0"/>
              <a:t>ț</a:t>
            </a:r>
            <a:r>
              <a:rPr lang="en-US" sz="1200" dirty="0" err="1" smtClean="0"/>
              <a:t>ia</a:t>
            </a:r>
            <a:r>
              <a:rPr lang="en-US" sz="1200" dirty="0" smtClean="0"/>
              <a:t> </a:t>
            </a:r>
            <a:r>
              <a:rPr lang="en-US" sz="1200" dirty="0" err="1" smtClean="0"/>
              <a:t>Chirurgie</a:t>
            </a:r>
            <a:r>
              <a:rPr lang="en-US" sz="1200" dirty="0" smtClean="0"/>
              <a:t> General</a:t>
            </a:r>
            <a:r>
              <a:rPr lang="ro-RO" sz="1200" dirty="0" smtClean="0"/>
              <a:t>ă</a:t>
            </a:r>
            <a:r>
              <a:rPr lang="en-US" sz="1200" dirty="0" smtClean="0"/>
              <a:t> din care: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257134" y="4802326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    - </a:t>
            </a:r>
            <a:r>
              <a:rPr lang="en-US" sz="1200" dirty="0" err="1" smtClean="0"/>
              <a:t>Compartiment</a:t>
            </a:r>
            <a:r>
              <a:rPr lang="en-US" sz="1200" dirty="0" smtClean="0"/>
              <a:t> ORL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257134" y="5088078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   - Comp. </a:t>
            </a:r>
            <a:r>
              <a:rPr lang="en-US" sz="1200" dirty="0" err="1" smtClean="0"/>
              <a:t>Ortopedie-Traumatologie</a:t>
            </a:r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257134" y="5373830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   - </a:t>
            </a:r>
            <a:r>
              <a:rPr lang="en-US" sz="1200" dirty="0" err="1" smtClean="0"/>
              <a:t>Compartiment</a:t>
            </a:r>
            <a:r>
              <a:rPr lang="en-US" sz="1200" dirty="0" smtClean="0"/>
              <a:t> </a:t>
            </a:r>
            <a:r>
              <a:rPr lang="en-US" sz="1200" dirty="0" err="1" smtClean="0"/>
              <a:t>Urologie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34" name="Rectangle 33"/>
          <p:cNvSpPr/>
          <p:nvPr/>
        </p:nvSpPr>
        <p:spPr>
          <a:xfrm>
            <a:off x="257134" y="5659581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Sec</a:t>
            </a:r>
            <a:r>
              <a:rPr lang="ro-RO" sz="1200" dirty="0" smtClean="0"/>
              <a:t>ț</a:t>
            </a:r>
            <a:r>
              <a:rPr lang="en-US" sz="1200" dirty="0" err="1" smtClean="0"/>
              <a:t>ia</a:t>
            </a:r>
            <a:r>
              <a:rPr lang="en-US" sz="1200" dirty="0" smtClean="0"/>
              <a:t> Obstetric</a:t>
            </a:r>
            <a:r>
              <a:rPr lang="ro-RO" sz="1200" dirty="0" smtClean="0"/>
              <a:t>ă </a:t>
            </a:r>
            <a:r>
              <a:rPr lang="en-US" sz="1200" dirty="0" smtClean="0"/>
              <a:t>-</a:t>
            </a:r>
            <a:r>
              <a:rPr lang="ro-RO" sz="1200" dirty="0" smtClean="0"/>
              <a:t> </a:t>
            </a:r>
            <a:r>
              <a:rPr lang="en-US" sz="1200" dirty="0" err="1" smtClean="0"/>
              <a:t>Ginecologie</a:t>
            </a:r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257134" y="5945334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err="1" smtClean="0"/>
              <a:t>Compartiment</a:t>
            </a:r>
            <a:r>
              <a:rPr lang="en-US" sz="1200" dirty="0" smtClean="0"/>
              <a:t> </a:t>
            </a:r>
            <a:r>
              <a:rPr lang="en-US" sz="1200" dirty="0" err="1" smtClean="0"/>
              <a:t>Neonatologie</a:t>
            </a:r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257134" y="6231085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err="1" smtClean="0"/>
              <a:t>Compartiment</a:t>
            </a:r>
            <a:r>
              <a:rPr lang="en-US" sz="1200" dirty="0" smtClean="0"/>
              <a:t> ATI</a:t>
            </a:r>
            <a:endParaRPr lang="en-US" sz="1200" dirty="0"/>
          </a:p>
        </p:txBody>
      </p:sp>
      <p:sp>
        <p:nvSpPr>
          <p:cNvPr id="37" name="Rectangle 36"/>
          <p:cNvSpPr/>
          <p:nvPr/>
        </p:nvSpPr>
        <p:spPr>
          <a:xfrm>
            <a:off x="257134" y="6516838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Sec</a:t>
            </a:r>
            <a:r>
              <a:rPr lang="ro-RO" sz="1200" dirty="0" smtClean="0"/>
              <a:t>ț</a:t>
            </a:r>
            <a:r>
              <a:rPr lang="en-US" sz="1200" dirty="0" err="1" smtClean="0"/>
              <a:t>ia</a:t>
            </a:r>
            <a:r>
              <a:rPr lang="en-US" sz="1200" dirty="0" smtClean="0"/>
              <a:t> </a:t>
            </a:r>
            <a:r>
              <a:rPr lang="en-US" sz="1200" dirty="0" err="1" smtClean="0"/>
              <a:t>Neurologie</a:t>
            </a:r>
            <a:r>
              <a:rPr lang="ro-RO" sz="1200" dirty="0" smtClean="0"/>
              <a:t> </a:t>
            </a:r>
            <a:r>
              <a:rPr lang="en-US" sz="1200" dirty="0" smtClean="0"/>
              <a:t>-</a:t>
            </a:r>
            <a:r>
              <a:rPr lang="ro-RO" sz="1200" dirty="0" smtClean="0"/>
              <a:t> </a:t>
            </a:r>
            <a:r>
              <a:rPr lang="en-US" sz="1200" dirty="0" err="1" smtClean="0"/>
              <a:t>Neurologie</a:t>
            </a:r>
            <a:r>
              <a:rPr lang="en-US" sz="1200" dirty="0" smtClean="0"/>
              <a:t> </a:t>
            </a:r>
            <a:r>
              <a:rPr lang="en-US" sz="1200" dirty="0" err="1" smtClean="0"/>
              <a:t>Cronici</a:t>
            </a:r>
            <a:endParaRPr lang="en-US" sz="1200" dirty="0"/>
          </a:p>
        </p:txBody>
      </p:sp>
      <p:sp>
        <p:nvSpPr>
          <p:cNvPr id="38" name="Rectangle 37"/>
          <p:cNvSpPr/>
          <p:nvPr/>
        </p:nvSpPr>
        <p:spPr>
          <a:xfrm>
            <a:off x="257134" y="6802590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Sec</a:t>
            </a:r>
            <a:r>
              <a:rPr lang="ro-RO" sz="1200" dirty="0" smtClean="0"/>
              <a:t>ț</a:t>
            </a:r>
            <a:r>
              <a:rPr lang="en-US" sz="1200" dirty="0" err="1" smtClean="0"/>
              <a:t>ia</a:t>
            </a:r>
            <a:r>
              <a:rPr lang="en-US" sz="1200" dirty="0" smtClean="0"/>
              <a:t> </a:t>
            </a:r>
            <a:r>
              <a:rPr lang="en-US" sz="1200" dirty="0" err="1" smtClean="0"/>
              <a:t>Psihiatrie</a:t>
            </a:r>
            <a:r>
              <a:rPr lang="en-US" sz="1200" dirty="0" smtClean="0"/>
              <a:t> I </a:t>
            </a:r>
            <a:r>
              <a:rPr lang="en-US" sz="1200" dirty="0" err="1" smtClean="0"/>
              <a:t>Cronici</a:t>
            </a:r>
            <a:endParaRPr lang="en-US" sz="1200" dirty="0"/>
          </a:p>
        </p:txBody>
      </p:sp>
      <p:sp>
        <p:nvSpPr>
          <p:cNvPr id="39" name="Rectangle 38"/>
          <p:cNvSpPr/>
          <p:nvPr/>
        </p:nvSpPr>
        <p:spPr>
          <a:xfrm>
            <a:off x="257134" y="7088342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Sec</a:t>
            </a:r>
            <a:r>
              <a:rPr lang="ro-RO" sz="1200" dirty="0" smtClean="0"/>
              <a:t>ț</a:t>
            </a:r>
            <a:r>
              <a:rPr lang="en-US" sz="1200" dirty="0" err="1" smtClean="0"/>
              <a:t>ia</a:t>
            </a:r>
            <a:r>
              <a:rPr lang="en-US" sz="1200" dirty="0" smtClean="0"/>
              <a:t> </a:t>
            </a:r>
            <a:r>
              <a:rPr lang="en-US" sz="1200" dirty="0" err="1" smtClean="0"/>
              <a:t>Psihiatrie</a:t>
            </a:r>
            <a:r>
              <a:rPr lang="en-US" sz="1200" dirty="0" smtClean="0"/>
              <a:t> II </a:t>
            </a:r>
            <a:r>
              <a:rPr lang="en-US" sz="1200" dirty="0" err="1" smtClean="0"/>
              <a:t>Acu</a:t>
            </a:r>
            <a:r>
              <a:rPr lang="ro-RO" sz="1200" dirty="0" smtClean="0"/>
              <a:t>ț</a:t>
            </a:r>
            <a:r>
              <a:rPr lang="en-US" sz="1200" dirty="0" err="1" smtClean="0"/>
              <a:t>i</a:t>
            </a: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257134" y="7374094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Sec</a:t>
            </a:r>
            <a:r>
              <a:rPr lang="ro-RO" sz="1200" dirty="0" smtClean="0"/>
              <a:t>ț</a:t>
            </a:r>
            <a:r>
              <a:rPr lang="en-US" sz="1200" dirty="0" err="1" smtClean="0"/>
              <a:t>ia</a:t>
            </a:r>
            <a:r>
              <a:rPr lang="en-US" sz="1200" dirty="0" smtClean="0"/>
              <a:t> </a:t>
            </a:r>
            <a:r>
              <a:rPr lang="en-US" sz="1200" dirty="0" err="1" smtClean="0"/>
              <a:t>Psihiatrie</a:t>
            </a:r>
            <a:r>
              <a:rPr lang="en-US" sz="1200" dirty="0" smtClean="0"/>
              <a:t> III </a:t>
            </a:r>
            <a:r>
              <a:rPr lang="en-US" sz="1200" dirty="0" err="1" smtClean="0"/>
              <a:t>Cronici</a:t>
            </a: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257134" y="7659845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Sec</a:t>
            </a:r>
            <a:r>
              <a:rPr lang="ro-RO" sz="1200" dirty="0" smtClean="0"/>
              <a:t>ț</a:t>
            </a:r>
            <a:r>
              <a:rPr lang="en-US" sz="1200" dirty="0" err="1" smtClean="0"/>
              <a:t>ia</a:t>
            </a:r>
            <a:r>
              <a:rPr lang="en-US" sz="1200" dirty="0" smtClean="0"/>
              <a:t> </a:t>
            </a:r>
            <a:r>
              <a:rPr lang="en-US" sz="1200" dirty="0" err="1" smtClean="0"/>
              <a:t>Psihiatrie</a:t>
            </a:r>
            <a:r>
              <a:rPr lang="en-US" sz="1200" dirty="0" smtClean="0"/>
              <a:t> IV </a:t>
            </a:r>
            <a:r>
              <a:rPr lang="en-US" sz="1200" dirty="0" err="1" smtClean="0"/>
              <a:t>Cronici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>
          <a:xfrm>
            <a:off x="257134" y="7945598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err="1" smtClean="0"/>
              <a:t>Compartiment</a:t>
            </a:r>
            <a:r>
              <a:rPr lang="en-US" sz="1200" dirty="0" smtClean="0"/>
              <a:t> </a:t>
            </a:r>
            <a:r>
              <a:rPr lang="en-US" sz="1200" dirty="0" err="1" smtClean="0"/>
              <a:t>Dermatovenerologie</a:t>
            </a:r>
            <a:endParaRPr lang="en-US" sz="1200" dirty="0"/>
          </a:p>
        </p:txBody>
      </p:sp>
      <p:sp>
        <p:nvSpPr>
          <p:cNvPr id="43" name="Rectangle 42"/>
          <p:cNvSpPr/>
          <p:nvPr/>
        </p:nvSpPr>
        <p:spPr>
          <a:xfrm>
            <a:off x="257134" y="8231349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err="1" smtClean="0"/>
              <a:t>Compartiment</a:t>
            </a:r>
            <a:r>
              <a:rPr lang="en-US" sz="1200" dirty="0" smtClean="0"/>
              <a:t> </a:t>
            </a:r>
            <a:r>
              <a:rPr lang="en-US" sz="1200" dirty="0" err="1" smtClean="0"/>
              <a:t>Boli</a:t>
            </a:r>
            <a:r>
              <a:rPr lang="en-US" sz="1200" dirty="0" smtClean="0"/>
              <a:t> </a:t>
            </a:r>
            <a:r>
              <a:rPr lang="en-US" sz="1200" dirty="0" err="1" smtClean="0"/>
              <a:t>Infec</a:t>
            </a:r>
            <a:r>
              <a:rPr lang="ro-RO" sz="1200" dirty="0" smtClean="0"/>
              <a:t>ț</a:t>
            </a:r>
            <a:r>
              <a:rPr lang="en-US" sz="1200" dirty="0" err="1" smtClean="0"/>
              <a:t>ioase</a:t>
            </a:r>
            <a:endParaRPr lang="en-US" sz="1200" dirty="0"/>
          </a:p>
        </p:txBody>
      </p:sp>
      <p:sp>
        <p:nvSpPr>
          <p:cNvPr id="44" name="Rectangle 43"/>
          <p:cNvSpPr/>
          <p:nvPr/>
        </p:nvSpPr>
        <p:spPr>
          <a:xfrm>
            <a:off x="257134" y="8517102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err="1" smtClean="0"/>
              <a:t>Sectia</a:t>
            </a:r>
            <a:r>
              <a:rPr lang="en-US" sz="1200" dirty="0" smtClean="0"/>
              <a:t> </a:t>
            </a:r>
            <a:r>
              <a:rPr lang="en-US" sz="1200" dirty="0" err="1" smtClean="0"/>
              <a:t>Pediatrie</a:t>
            </a:r>
            <a:r>
              <a:rPr lang="en-US" sz="1200" dirty="0" smtClean="0"/>
              <a:t> din care: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266659" y="8821904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   - </a:t>
            </a:r>
            <a:r>
              <a:rPr lang="en-US" sz="1200" dirty="0" err="1" smtClean="0"/>
              <a:t>Compartiment</a:t>
            </a:r>
            <a:r>
              <a:rPr lang="en-US" sz="1200" dirty="0" smtClean="0"/>
              <a:t> </a:t>
            </a:r>
            <a:r>
              <a:rPr lang="en-US" sz="1200" dirty="0" err="1" smtClean="0"/>
              <a:t>Pediatrie</a:t>
            </a:r>
            <a:r>
              <a:rPr lang="en-US" sz="1200" dirty="0" smtClean="0"/>
              <a:t> </a:t>
            </a:r>
            <a:r>
              <a:rPr lang="en-US" sz="1200" dirty="0" err="1" smtClean="0"/>
              <a:t>Cronici</a:t>
            </a:r>
            <a:endParaRPr lang="en-US" sz="1200" dirty="0"/>
          </a:p>
        </p:txBody>
      </p:sp>
      <p:sp>
        <p:nvSpPr>
          <p:cNvPr id="46" name="Rectangle 45"/>
          <p:cNvSpPr/>
          <p:nvPr/>
        </p:nvSpPr>
        <p:spPr>
          <a:xfrm>
            <a:off x="3204332" y="4049844"/>
            <a:ext cx="2398074" cy="28575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Unitate</a:t>
            </a:r>
            <a:r>
              <a:rPr lang="en-US" sz="1200" dirty="0" smtClean="0"/>
              <a:t> </a:t>
            </a:r>
            <a:r>
              <a:rPr lang="en-US" sz="1200" dirty="0" err="1" smtClean="0"/>
              <a:t>Trasfuzii</a:t>
            </a:r>
            <a:r>
              <a:rPr lang="en-US" sz="1200" dirty="0" smtClean="0"/>
              <a:t> Sanguine</a:t>
            </a:r>
            <a:endParaRPr lang="en-US" sz="1200" dirty="0"/>
          </a:p>
        </p:txBody>
      </p:sp>
      <p:sp>
        <p:nvSpPr>
          <p:cNvPr id="47" name="Rectangle 46"/>
          <p:cNvSpPr/>
          <p:nvPr/>
        </p:nvSpPr>
        <p:spPr>
          <a:xfrm>
            <a:off x="3204332" y="4478472"/>
            <a:ext cx="2398074" cy="28575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Biroul</a:t>
            </a:r>
            <a:r>
              <a:rPr lang="en-US" sz="1200" dirty="0" smtClean="0"/>
              <a:t> Statistic</a:t>
            </a:r>
            <a:r>
              <a:rPr lang="ro-RO" sz="1200" dirty="0" smtClean="0"/>
              <a:t>ă</a:t>
            </a:r>
            <a:r>
              <a:rPr lang="en-US" sz="1200" dirty="0" smtClean="0"/>
              <a:t> Medical</a:t>
            </a:r>
            <a:r>
              <a:rPr lang="ro-RO" sz="1200" dirty="0" smtClean="0"/>
              <a:t>ă</a:t>
            </a:r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3204332" y="4907101"/>
            <a:ext cx="2398074" cy="28575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Psihologi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6402083" y="4065485"/>
            <a:ext cx="2522841" cy="28575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Serviciul</a:t>
            </a:r>
            <a:r>
              <a:rPr lang="en-US" sz="1200" dirty="0" smtClean="0"/>
              <a:t> </a:t>
            </a:r>
            <a:r>
              <a:rPr lang="en-US" sz="1200" dirty="0" err="1" smtClean="0"/>
              <a:t>Financiar</a:t>
            </a:r>
            <a:r>
              <a:rPr lang="en-US" sz="1200" dirty="0" smtClean="0"/>
              <a:t> </a:t>
            </a:r>
            <a:r>
              <a:rPr lang="en-US" sz="1200" dirty="0" err="1" smtClean="0"/>
              <a:t>Contabil</a:t>
            </a:r>
            <a:endParaRPr lang="en-US" sz="1200" dirty="0"/>
          </a:p>
        </p:txBody>
      </p:sp>
      <p:sp>
        <p:nvSpPr>
          <p:cNvPr id="53" name="Rectangle 52"/>
          <p:cNvSpPr/>
          <p:nvPr/>
        </p:nvSpPr>
        <p:spPr>
          <a:xfrm>
            <a:off x="6402606" y="5968022"/>
            <a:ext cx="2641399" cy="28575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Birou</a:t>
            </a:r>
            <a:r>
              <a:rPr lang="ro-RO" sz="1200" dirty="0" smtClean="0"/>
              <a:t>l</a:t>
            </a:r>
            <a:r>
              <a:rPr lang="en-US" sz="1200" dirty="0" smtClean="0"/>
              <a:t> de </a:t>
            </a:r>
            <a:r>
              <a:rPr lang="en-US" sz="1200" dirty="0" err="1" smtClean="0"/>
              <a:t>Primire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6402606" y="6396650"/>
            <a:ext cx="2649259" cy="28575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smtClean="0"/>
              <a:t>Bloc </a:t>
            </a:r>
            <a:r>
              <a:rPr lang="ro-RO" sz="1200" dirty="0" smtClean="0"/>
              <a:t>Alimentar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6402606" y="6825278"/>
            <a:ext cx="2651879" cy="28575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smtClean="0"/>
              <a:t>Sp</a:t>
            </a:r>
            <a:r>
              <a:rPr lang="ro-RO" sz="1200" dirty="0" smtClean="0"/>
              <a:t>ă</a:t>
            </a:r>
            <a:r>
              <a:rPr lang="en-US" sz="1200" dirty="0" smtClean="0"/>
              <a:t>l</a:t>
            </a:r>
            <a:r>
              <a:rPr lang="ro-RO" sz="1200" dirty="0" smtClean="0"/>
              <a:t>ă</a:t>
            </a:r>
            <a:r>
              <a:rPr lang="en-US" sz="1200" dirty="0" err="1" smtClean="0"/>
              <a:t>torie</a:t>
            </a:r>
            <a:endParaRPr lang="en-US" sz="1200" dirty="0"/>
          </a:p>
        </p:txBody>
      </p:sp>
      <p:sp>
        <p:nvSpPr>
          <p:cNvPr id="56" name="Rectangle 55"/>
          <p:cNvSpPr/>
          <p:nvPr/>
        </p:nvSpPr>
        <p:spPr>
          <a:xfrm>
            <a:off x="9929826" y="3613526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err="1" smtClean="0"/>
              <a:t>Ambulatoriul</a:t>
            </a:r>
            <a:r>
              <a:rPr lang="en-US" sz="1200" dirty="0" smtClean="0"/>
              <a:t> </a:t>
            </a:r>
            <a:r>
              <a:rPr lang="en-US" sz="1200" dirty="0" err="1" smtClean="0"/>
              <a:t>Integrat</a:t>
            </a:r>
            <a:r>
              <a:rPr lang="en-US" sz="1200" dirty="0" smtClean="0"/>
              <a:t> </a:t>
            </a:r>
            <a:r>
              <a:rPr lang="en-US" sz="1200" dirty="0" err="1" smtClean="0"/>
              <a:t>Spitalului</a:t>
            </a:r>
            <a:endParaRPr lang="en-US" sz="1200" dirty="0"/>
          </a:p>
        </p:txBody>
      </p:sp>
      <p:sp>
        <p:nvSpPr>
          <p:cNvPr id="57" name="Rectangle 56"/>
          <p:cNvSpPr/>
          <p:nvPr/>
        </p:nvSpPr>
        <p:spPr>
          <a:xfrm>
            <a:off x="9929826" y="4197690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Cabinet ORL</a:t>
            </a:r>
            <a:endParaRPr lang="en-US" sz="1200" dirty="0"/>
          </a:p>
        </p:txBody>
      </p:sp>
      <p:sp>
        <p:nvSpPr>
          <p:cNvPr id="58" name="Rectangle 57"/>
          <p:cNvSpPr/>
          <p:nvPr/>
        </p:nvSpPr>
        <p:spPr>
          <a:xfrm>
            <a:off x="9929826" y="4503539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Cabinet </a:t>
            </a:r>
            <a:r>
              <a:rPr lang="en-US" sz="1200" dirty="0" err="1" smtClean="0"/>
              <a:t>Chirurgie</a:t>
            </a:r>
            <a:r>
              <a:rPr lang="en-US" sz="1200" dirty="0" smtClean="0"/>
              <a:t> General</a:t>
            </a:r>
            <a:r>
              <a:rPr lang="ro-RO" sz="1200" dirty="0" smtClean="0"/>
              <a:t>ă</a:t>
            </a:r>
            <a:endParaRPr lang="en-US" sz="1200" dirty="0"/>
          </a:p>
        </p:txBody>
      </p:sp>
      <p:sp>
        <p:nvSpPr>
          <p:cNvPr id="59" name="Rectangle 58"/>
          <p:cNvSpPr/>
          <p:nvPr/>
        </p:nvSpPr>
        <p:spPr>
          <a:xfrm>
            <a:off x="9929826" y="4809387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Cabinet Obstetric</a:t>
            </a:r>
            <a:r>
              <a:rPr lang="ro-RO" sz="1200" dirty="0" smtClean="0"/>
              <a:t>ă</a:t>
            </a:r>
            <a:r>
              <a:rPr lang="en-US" sz="1200" dirty="0" smtClean="0"/>
              <a:t>-</a:t>
            </a:r>
            <a:r>
              <a:rPr lang="en-US" sz="1200" dirty="0" err="1" smtClean="0"/>
              <a:t>Ginecologie</a:t>
            </a:r>
            <a:endParaRPr lang="en-US" sz="1200" dirty="0"/>
          </a:p>
        </p:txBody>
      </p:sp>
      <p:sp>
        <p:nvSpPr>
          <p:cNvPr id="60" name="Rectangle 59"/>
          <p:cNvSpPr/>
          <p:nvPr/>
        </p:nvSpPr>
        <p:spPr>
          <a:xfrm>
            <a:off x="9929826" y="5095139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Cabinet </a:t>
            </a:r>
            <a:r>
              <a:rPr lang="en-US" sz="1200" dirty="0" err="1" smtClean="0"/>
              <a:t>Neurologie</a:t>
            </a:r>
            <a:endParaRPr lang="en-US" sz="1200" dirty="0"/>
          </a:p>
        </p:txBody>
      </p:sp>
      <p:sp>
        <p:nvSpPr>
          <p:cNvPr id="61" name="Rectangle 60"/>
          <p:cNvSpPr/>
          <p:nvPr/>
        </p:nvSpPr>
        <p:spPr>
          <a:xfrm>
            <a:off x="9929826" y="5380891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Cabinet </a:t>
            </a:r>
            <a:r>
              <a:rPr lang="en-US" sz="1200" dirty="0" err="1" smtClean="0"/>
              <a:t>Ortopedie-Traumatologie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62" name="Rectangle 61"/>
          <p:cNvSpPr/>
          <p:nvPr/>
        </p:nvSpPr>
        <p:spPr>
          <a:xfrm>
            <a:off x="9929826" y="5666642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Cabinet </a:t>
            </a:r>
            <a:r>
              <a:rPr lang="en-US" sz="1200" dirty="0" err="1" smtClean="0"/>
              <a:t>Dermatovenerologie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63" name="Rectangle 62"/>
          <p:cNvSpPr/>
          <p:nvPr/>
        </p:nvSpPr>
        <p:spPr>
          <a:xfrm>
            <a:off x="9929826" y="5952395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Cabinet </a:t>
            </a:r>
            <a:r>
              <a:rPr lang="en-US" sz="1200" dirty="0" err="1" smtClean="0"/>
              <a:t>Pediatrie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64" name="Rectangle 63"/>
          <p:cNvSpPr/>
          <p:nvPr/>
        </p:nvSpPr>
        <p:spPr>
          <a:xfrm>
            <a:off x="9929826" y="6238146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Cabinet </a:t>
            </a:r>
            <a:r>
              <a:rPr lang="en-US" sz="1200" dirty="0" err="1" smtClean="0"/>
              <a:t>Endocrinologie</a:t>
            </a:r>
            <a:endParaRPr lang="en-US" sz="1200" dirty="0"/>
          </a:p>
        </p:txBody>
      </p:sp>
      <p:sp>
        <p:nvSpPr>
          <p:cNvPr id="65" name="Rectangle 64"/>
          <p:cNvSpPr/>
          <p:nvPr/>
        </p:nvSpPr>
        <p:spPr>
          <a:xfrm>
            <a:off x="9929826" y="6523899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Cabinet </a:t>
            </a:r>
            <a:r>
              <a:rPr lang="en-US" sz="1200" dirty="0" err="1" smtClean="0"/>
              <a:t>Psihiatrie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66" name="Rectangle 65"/>
          <p:cNvSpPr/>
          <p:nvPr/>
        </p:nvSpPr>
        <p:spPr>
          <a:xfrm>
            <a:off x="9929826" y="6809651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Cabinet </a:t>
            </a:r>
            <a:r>
              <a:rPr lang="en-US" sz="1200" dirty="0" err="1" smtClean="0"/>
              <a:t>Urologie</a:t>
            </a:r>
            <a:r>
              <a:rPr lang="en-US" sz="1200" dirty="0" smtClean="0"/>
              <a:t>  </a:t>
            </a:r>
            <a:endParaRPr lang="en-US" sz="1200" dirty="0"/>
          </a:p>
        </p:txBody>
      </p:sp>
      <p:sp>
        <p:nvSpPr>
          <p:cNvPr id="67" name="Rectangle 66"/>
          <p:cNvSpPr/>
          <p:nvPr/>
        </p:nvSpPr>
        <p:spPr>
          <a:xfrm>
            <a:off x="9929826" y="7095403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Cabinet </a:t>
            </a:r>
            <a:r>
              <a:rPr lang="en-US" sz="1200" dirty="0" err="1" smtClean="0"/>
              <a:t>Medicina</a:t>
            </a:r>
            <a:r>
              <a:rPr lang="en-US" sz="1200" dirty="0" smtClean="0"/>
              <a:t> </a:t>
            </a:r>
            <a:r>
              <a:rPr lang="en-US" sz="1200" dirty="0" err="1" smtClean="0"/>
              <a:t>Muncii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68" name="Rectangle 67"/>
          <p:cNvSpPr/>
          <p:nvPr/>
        </p:nvSpPr>
        <p:spPr>
          <a:xfrm>
            <a:off x="9929826" y="7381155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Cabinet </a:t>
            </a:r>
            <a:r>
              <a:rPr lang="en-US" sz="1200" dirty="0" err="1" smtClean="0"/>
              <a:t>Oftalmologie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69" name="Rectangle 68"/>
          <p:cNvSpPr/>
          <p:nvPr/>
        </p:nvSpPr>
        <p:spPr>
          <a:xfrm>
            <a:off x="9929826" y="7666906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Cabinet </a:t>
            </a:r>
            <a:r>
              <a:rPr lang="en-US" sz="1200" dirty="0" err="1" smtClean="0"/>
              <a:t>Cardiologie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70" name="Rectangle 69"/>
          <p:cNvSpPr/>
          <p:nvPr/>
        </p:nvSpPr>
        <p:spPr>
          <a:xfrm>
            <a:off x="9929826" y="7952659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Cabinet </a:t>
            </a:r>
            <a:r>
              <a:rPr lang="en-US" sz="1200" dirty="0" err="1" smtClean="0"/>
              <a:t>Oncologie</a:t>
            </a:r>
            <a:r>
              <a:rPr lang="en-US" sz="1200" dirty="0" smtClean="0"/>
              <a:t> </a:t>
            </a:r>
            <a:r>
              <a:rPr lang="en-US" sz="1200" dirty="0" err="1" smtClean="0"/>
              <a:t>Medicala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71" name="Rectangle 70"/>
          <p:cNvSpPr/>
          <p:nvPr/>
        </p:nvSpPr>
        <p:spPr>
          <a:xfrm>
            <a:off x="9929826" y="8238410"/>
            <a:ext cx="2571768" cy="35292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Cabinet </a:t>
            </a:r>
            <a:r>
              <a:rPr lang="en-US" sz="1200" dirty="0" err="1" smtClean="0"/>
              <a:t>Diabet</a:t>
            </a:r>
            <a:r>
              <a:rPr lang="en-US" sz="1200" dirty="0" smtClean="0"/>
              <a:t> </a:t>
            </a:r>
            <a:r>
              <a:rPr lang="en-US" sz="1200" dirty="0" err="1" smtClean="0"/>
              <a:t>Zaharat</a:t>
            </a:r>
            <a:r>
              <a:rPr lang="en-US" sz="1200" dirty="0" smtClean="0"/>
              <a:t>, </a:t>
            </a:r>
            <a:r>
              <a:rPr lang="en-US" sz="1200" dirty="0" err="1" smtClean="0"/>
              <a:t>Nutri</a:t>
            </a:r>
            <a:r>
              <a:rPr lang="ro-RO" sz="1200" dirty="0" smtClean="0"/>
              <a:t>ț</a:t>
            </a:r>
            <a:r>
              <a:rPr lang="en-US" sz="1200" dirty="0" err="1" smtClean="0"/>
              <a:t>ie</a:t>
            </a:r>
            <a:r>
              <a:rPr lang="en-US" sz="1200" dirty="0" smtClean="0"/>
              <a:t> </a:t>
            </a:r>
            <a:r>
              <a:rPr lang="en-US" sz="1200" dirty="0" err="1" smtClean="0"/>
              <a:t>si</a:t>
            </a:r>
            <a:r>
              <a:rPr lang="en-US" sz="1200" dirty="0" smtClean="0"/>
              <a:t> </a:t>
            </a:r>
            <a:r>
              <a:rPr lang="en-US" sz="1200" dirty="0" err="1" smtClean="0"/>
              <a:t>Boli</a:t>
            </a:r>
            <a:r>
              <a:rPr lang="en-US" sz="1200" dirty="0" smtClean="0"/>
              <a:t> </a:t>
            </a:r>
            <a:r>
              <a:rPr lang="en-US" sz="1200" dirty="0" err="1" smtClean="0"/>
              <a:t>Metabolice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72" name="Rectangle 71"/>
          <p:cNvSpPr/>
          <p:nvPr/>
        </p:nvSpPr>
        <p:spPr>
          <a:xfrm>
            <a:off x="9929826" y="8684931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Cabinet </a:t>
            </a:r>
            <a:r>
              <a:rPr lang="en-US" sz="1200" dirty="0" err="1" smtClean="0"/>
              <a:t>Planificare</a:t>
            </a:r>
            <a:r>
              <a:rPr lang="en-US" sz="1200" dirty="0" smtClean="0"/>
              <a:t> Familial</a:t>
            </a:r>
            <a:r>
              <a:rPr lang="ro-RO" sz="1200" dirty="0" smtClean="0"/>
              <a:t>ă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83" name="Rectangle 82"/>
          <p:cNvSpPr/>
          <p:nvPr/>
        </p:nvSpPr>
        <p:spPr>
          <a:xfrm>
            <a:off x="3103992" y="5992958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Bloc Operator</a:t>
            </a:r>
            <a:endParaRPr lang="en-US" sz="1200" dirty="0"/>
          </a:p>
        </p:txBody>
      </p:sp>
      <p:sp>
        <p:nvSpPr>
          <p:cNvPr id="84" name="Rectangle 83"/>
          <p:cNvSpPr/>
          <p:nvPr/>
        </p:nvSpPr>
        <p:spPr>
          <a:xfrm>
            <a:off x="3103992" y="6278710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err="1" smtClean="0"/>
              <a:t>Compartiment</a:t>
            </a:r>
            <a:r>
              <a:rPr lang="en-US" sz="1200" dirty="0" smtClean="0"/>
              <a:t> </a:t>
            </a:r>
            <a:r>
              <a:rPr lang="en-US" sz="1200" dirty="0" err="1" smtClean="0"/>
              <a:t>Primiri</a:t>
            </a:r>
            <a:r>
              <a:rPr lang="en-US" sz="1200" dirty="0" smtClean="0"/>
              <a:t> </a:t>
            </a:r>
            <a:r>
              <a:rPr lang="en-US" sz="1200" dirty="0" err="1" smtClean="0"/>
              <a:t>Urgen</a:t>
            </a:r>
            <a:r>
              <a:rPr lang="ro-RO" sz="1200" dirty="0" smtClean="0"/>
              <a:t>ț</a:t>
            </a:r>
            <a:r>
              <a:rPr lang="en-US" sz="1200" dirty="0" smtClean="0"/>
              <a:t>e</a:t>
            </a:r>
            <a:endParaRPr lang="en-US" sz="1200" dirty="0"/>
          </a:p>
        </p:txBody>
      </p:sp>
      <p:sp>
        <p:nvSpPr>
          <p:cNvPr id="85" name="Rectangle 84"/>
          <p:cNvSpPr/>
          <p:nvPr/>
        </p:nvSpPr>
        <p:spPr>
          <a:xfrm>
            <a:off x="3103992" y="6564462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err="1" smtClean="0"/>
              <a:t>Sterilizare</a:t>
            </a:r>
            <a:endParaRPr lang="en-US" sz="1200" dirty="0"/>
          </a:p>
        </p:txBody>
      </p:sp>
      <p:sp>
        <p:nvSpPr>
          <p:cNvPr id="86" name="Rectangle 85"/>
          <p:cNvSpPr/>
          <p:nvPr/>
        </p:nvSpPr>
        <p:spPr>
          <a:xfrm>
            <a:off x="3103992" y="6850214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err="1" smtClean="0"/>
              <a:t>Farmacie</a:t>
            </a:r>
            <a:endParaRPr lang="en-US" sz="1200" dirty="0"/>
          </a:p>
        </p:txBody>
      </p:sp>
      <p:sp>
        <p:nvSpPr>
          <p:cNvPr id="87" name="Rectangle 86"/>
          <p:cNvSpPr/>
          <p:nvPr/>
        </p:nvSpPr>
        <p:spPr>
          <a:xfrm>
            <a:off x="3103992" y="7135965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Lab. </a:t>
            </a:r>
            <a:r>
              <a:rPr lang="en-US" sz="1200" dirty="0" err="1" smtClean="0"/>
              <a:t>Radiologie</a:t>
            </a:r>
            <a:r>
              <a:rPr lang="en-US" sz="1200" dirty="0" smtClean="0"/>
              <a:t> </a:t>
            </a:r>
            <a:r>
              <a:rPr lang="ro-RO" sz="1200" dirty="0" err="1" smtClean="0"/>
              <a:t>ș</a:t>
            </a:r>
            <a:r>
              <a:rPr lang="en-US" sz="1200" dirty="0" err="1" smtClean="0"/>
              <a:t>i</a:t>
            </a:r>
            <a:r>
              <a:rPr lang="en-US" sz="1200" dirty="0" smtClean="0"/>
              <a:t> Imagistic</a:t>
            </a:r>
            <a:r>
              <a:rPr lang="ro-RO" sz="1200" dirty="0" smtClean="0"/>
              <a:t>ă</a:t>
            </a:r>
            <a:r>
              <a:rPr lang="en-US" sz="1200" dirty="0" smtClean="0"/>
              <a:t> Medical</a:t>
            </a:r>
            <a:r>
              <a:rPr lang="ro-RO" sz="1200" dirty="0" smtClean="0"/>
              <a:t>ă</a:t>
            </a:r>
            <a:endParaRPr lang="en-US" sz="1200" dirty="0"/>
          </a:p>
        </p:txBody>
      </p:sp>
      <p:sp>
        <p:nvSpPr>
          <p:cNvPr id="88" name="Rectangle 87"/>
          <p:cNvSpPr/>
          <p:nvPr/>
        </p:nvSpPr>
        <p:spPr>
          <a:xfrm>
            <a:off x="3113517" y="7440767"/>
            <a:ext cx="2571768" cy="81913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err="1" smtClean="0"/>
              <a:t>Serviciul</a:t>
            </a:r>
            <a:r>
              <a:rPr lang="en-US" sz="1200" dirty="0" smtClean="0"/>
              <a:t> de </a:t>
            </a:r>
            <a:r>
              <a:rPr lang="en-US" sz="1200" dirty="0" err="1" smtClean="0"/>
              <a:t>Anatomie</a:t>
            </a:r>
            <a:r>
              <a:rPr lang="en-US" sz="1200" dirty="0" smtClean="0"/>
              <a:t> </a:t>
            </a:r>
            <a:r>
              <a:rPr lang="en-US" sz="1200" dirty="0" err="1" smtClean="0"/>
              <a:t>Patologic</a:t>
            </a:r>
            <a:r>
              <a:rPr lang="ro-RO" sz="1200" dirty="0" smtClean="0"/>
              <a:t>ă</a:t>
            </a:r>
            <a:endParaRPr lang="en-US" sz="1200" dirty="0" smtClean="0"/>
          </a:p>
          <a:p>
            <a:r>
              <a:rPr lang="en-US" sz="1200" dirty="0" smtClean="0"/>
              <a:t>   - </a:t>
            </a:r>
            <a:r>
              <a:rPr lang="en-US" sz="1200" dirty="0" err="1" smtClean="0"/>
              <a:t>Compartiment</a:t>
            </a:r>
            <a:r>
              <a:rPr lang="en-US" sz="1200" dirty="0" smtClean="0"/>
              <a:t> </a:t>
            </a:r>
            <a:r>
              <a:rPr lang="en-US" sz="1200" dirty="0" err="1" smtClean="0"/>
              <a:t>Citologie</a:t>
            </a:r>
            <a:endParaRPr lang="en-US" sz="1200" dirty="0" smtClean="0"/>
          </a:p>
          <a:p>
            <a:r>
              <a:rPr lang="en-US" sz="1200" dirty="0" smtClean="0"/>
              <a:t>   - </a:t>
            </a:r>
            <a:r>
              <a:rPr lang="en-US" sz="1200" dirty="0" err="1" smtClean="0"/>
              <a:t>Compartiment</a:t>
            </a:r>
            <a:r>
              <a:rPr lang="en-US" sz="1200" dirty="0" smtClean="0"/>
              <a:t> </a:t>
            </a:r>
            <a:r>
              <a:rPr lang="en-US" sz="1200" dirty="0" err="1" smtClean="0"/>
              <a:t>Histopatologie</a:t>
            </a:r>
            <a:endParaRPr lang="en-US" sz="1200" dirty="0" smtClean="0"/>
          </a:p>
          <a:p>
            <a:r>
              <a:rPr lang="en-US" sz="1200" dirty="0" smtClean="0"/>
              <a:t>   - </a:t>
            </a:r>
            <a:r>
              <a:rPr lang="en-US" sz="1200" dirty="0" err="1" smtClean="0"/>
              <a:t>Prosectur</a:t>
            </a:r>
            <a:r>
              <a:rPr lang="ro-RO" sz="1200" dirty="0" smtClean="0"/>
              <a:t>ă</a:t>
            </a:r>
            <a:endParaRPr lang="en-US" sz="1200" dirty="0" smtClean="0"/>
          </a:p>
        </p:txBody>
      </p:sp>
      <p:sp>
        <p:nvSpPr>
          <p:cNvPr id="89" name="Rectangle 88"/>
          <p:cNvSpPr/>
          <p:nvPr/>
        </p:nvSpPr>
        <p:spPr>
          <a:xfrm>
            <a:off x="3103992" y="8326594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err="1" smtClean="0"/>
              <a:t>Laborator</a:t>
            </a:r>
            <a:r>
              <a:rPr lang="en-US" sz="1200" dirty="0" smtClean="0"/>
              <a:t> de </a:t>
            </a:r>
            <a:r>
              <a:rPr lang="en-US" sz="1200" dirty="0" err="1" smtClean="0"/>
              <a:t>Analize</a:t>
            </a:r>
            <a:r>
              <a:rPr lang="en-US" sz="1200" dirty="0" smtClean="0"/>
              <a:t> </a:t>
            </a:r>
            <a:r>
              <a:rPr lang="en-US" sz="1200" dirty="0" err="1" smtClean="0"/>
              <a:t>Medicale</a:t>
            </a:r>
            <a:endParaRPr lang="en-US" sz="1200" dirty="0"/>
          </a:p>
        </p:txBody>
      </p:sp>
      <p:sp>
        <p:nvSpPr>
          <p:cNvPr id="90" name="Rectangle 89"/>
          <p:cNvSpPr/>
          <p:nvPr/>
        </p:nvSpPr>
        <p:spPr>
          <a:xfrm>
            <a:off x="3103992" y="8602822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err="1" smtClean="0"/>
              <a:t>Laborator</a:t>
            </a:r>
            <a:r>
              <a:rPr lang="en-US" sz="1200" dirty="0" smtClean="0"/>
              <a:t> de S</a:t>
            </a:r>
            <a:r>
              <a:rPr lang="ro-RO" sz="1200" dirty="0" smtClean="0"/>
              <a:t>ă</a:t>
            </a:r>
            <a:r>
              <a:rPr lang="en-US" sz="1200" dirty="0" smtClean="0"/>
              <a:t>n</a:t>
            </a:r>
            <a:r>
              <a:rPr lang="ro-RO" sz="1200" dirty="0" smtClean="0"/>
              <a:t>ă</a:t>
            </a:r>
            <a:r>
              <a:rPr lang="en-US" sz="1200" dirty="0" err="1" smtClean="0"/>
              <a:t>tate</a:t>
            </a:r>
            <a:r>
              <a:rPr lang="en-US" sz="1200" dirty="0" smtClean="0"/>
              <a:t> </a:t>
            </a:r>
            <a:r>
              <a:rPr lang="en-US" sz="1200" dirty="0" err="1" smtClean="0"/>
              <a:t>Mintal</a:t>
            </a:r>
            <a:r>
              <a:rPr lang="ro-RO" sz="1200" dirty="0" smtClean="0"/>
              <a:t>ă</a:t>
            </a:r>
            <a:endParaRPr lang="en-US" sz="1200" dirty="0"/>
          </a:p>
        </p:txBody>
      </p:sp>
      <p:sp>
        <p:nvSpPr>
          <p:cNvPr id="91" name="Rectangle 90"/>
          <p:cNvSpPr/>
          <p:nvPr/>
        </p:nvSpPr>
        <p:spPr>
          <a:xfrm>
            <a:off x="3103992" y="8888574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err="1" smtClean="0"/>
              <a:t>Compartiment</a:t>
            </a:r>
            <a:r>
              <a:rPr lang="en-US" sz="1200" dirty="0" smtClean="0"/>
              <a:t> </a:t>
            </a:r>
            <a:r>
              <a:rPr lang="en-US" sz="1200" dirty="0" err="1" smtClean="0"/>
              <a:t>Terapie</a:t>
            </a:r>
            <a:r>
              <a:rPr lang="en-US" sz="1200" dirty="0" smtClean="0"/>
              <a:t> </a:t>
            </a:r>
            <a:r>
              <a:rPr lang="en-US" sz="1200" dirty="0" err="1" smtClean="0"/>
              <a:t>Ocupa</a:t>
            </a:r>
            <a:r>
              <a:rPr lang="ro-RO" sz="1200" dirty="0" smtClean="0"/>
              <a:t>ț</a:t>
            </a:r>
            <a:r>
              <a:rPr lang="en-US" sz="1200" dirty="0" err="1" smtClean="0"/>
              <a:t>ional</a:t>
            </a:r>
            <a:r>
              <a:rPr lang="ro-RO" sz="1200" dirty="0" smtClean="0"/>
              <a:t>ă</a:t>
            </a:r>
            <a:endParaRPr lang="en-US" sz="1200" dirty="0"/>
          </a:p>
        </p:txBody>
      </p:sp>
      <p:sp>
        <p:nvSpPr>
          <p:cNvPr id="95" name="Rectangle 94"/>
          <p:cNvSpPr/>
          <p:nvPr/>
        </p:nvSpPr>
        <p:spPr>
          <a:xfrm>
            <a:off x="3103992" y="9198140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err="1" smtClean="0"/>
              <a:t>Dispensar</a:t>
            </a:r>
            <a:r>
              <a:rPr lang="en-US" sz="1200" dirty="0" smtClean="0"/>
              <a:t> TBC</a:t>
            </a:r>
            <a:endParaRPr lang="en-US" sz="1200" dirty="0"/>
          </a:p>
        </p:txBody>
      </p:sp>
      <p:sp>
        <p:nvSpPr>
          <p:cNvPr id="96" name="Rectangle 95"/>
          <p:cNvSpPr/>
          <p:nvPr/>
        </p:nvSpPr>
        <p:spPr>
          <a:xfrm>
            <a:off x="257132" y="9107654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Sec</a:t>
            </a:r>
            <a:r>
              <a:rPr lang="ro-RO" sz="1200" dirty="0" smtClean="0"/>
              <a:t>ț</a:t>
            </a:r>
            <a:r>
              <a:rPr lang="en-US" sz="1200" dirty="0" err="1" smtClean="0"/>
              <a:t>ia</a:t>
            </a:r>
            <a:r>
              <a:rPr lang="en-US" sz="1200" dirty="0" smtClean="0"/>
              <a:t> </a:t>
            </a:r>
            <a:r>
              <a:rPr lang="en-US" sz="1200" dirty="0" err="1" smtClean="0"/>
              <a:t>Medicin</a:t>
            </a:r>
            <a:r>
              <a:rPr lang="ro-RO" sz="1200" dirty="0" smtClean="0"/>
              <a:t>ă</a:t>
            </a:r>
            <a:r>
              <a:rPr lang="en-US" sz="1200" dirty="0" smtClean="0"/>
              <a:t> Intern</a:t>
            </a:r>
            <a:r>
              <a:rPr lang="ro-RO" sz="1200" dirty="0" smtClean="0"/>
              <a:t>ă</a:t>
            </a:r>
            <a:r>
              <a:rPr lang="en-US" sz="1200" dirty="0" smtClean="0"/>
              <a:t> </a:t>
            </a:r>
            <a:r>
              <a:rPr lang="en-US" sz="1200" dirty="0" err="1" smtClean="0"/>
              <a:t>Cronici</a:t>
            </a:r>
            <a:endParaRPr lang="en-US" sz="1200" dirty="0"/>
          </a:p>
        </p:txBody>
      </p:sp>
      <p:sp>
        <p:nvSpPr>
          <p:cNvPr id="97" name="Rectangle 96"/>
          <p:cNvSpPr/>
          <p:nvPr/>
        </p:nvSpPr>
        <p:spPr>
          <a:xfrm>
            <a:off x="6396051" y="8595135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Camera de </a:t>
            </a:r>
            <a:r>
              <a:rPr lang="en-US" sz="1200" dirty="0" err="1" smtClean="0"/>
              <a:t>Gard</a:t>
            </a:r>
            <a:r>
              <a:rPr lang="ro-RO" sz="1200" dirty="0" smtClean="0"/>
              <a:t>ă</a:t>
            </a:r>
            <a:r>
              <a:rPr lang="en-US" sz="1200" dirty="0" smtClean="0"/>
              <a:t> </a:t>
            </a:r>
            <a:r>
              <a:rPr lang="en-US" sz="1200" dirty="0" err="1" smtClean="0"/>
              <a:t>Pediatrie</a:t>
            </a:r>
            <a:endParaRPr lang="en-US" sz="1200" dirty="0"/>
          </a:p>
        </p:txBody>
      </p:sp>
      <p:sp>
        <p:nvSpPr>
          <p:cNvPr id="98" name="Rectangle 97"/>
          <p:cNvSpPr/>
          <p:nvPr/>
        </p:nvSpPr>
        <p:spPr>
          <a:xfrm>
            <a:off x="6396051" y="8880885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err="1" smtClean="0"/>
              <a:t>Spitalizare</a:t>
            </a:r>
            <a:r>
              <a:rPr lang="en-US" sz="1200" dirty="0" smtClean="0"/>
              <a:t> de </a:t>
            </a:r>
            <a:r>
              <a:rPr lang="en-US" sz="1200" dirty="0" err="1" smtClean="0"/>
              <a:t>Zi</a:t>
            </a:r>
            <a:endParaRPr lang="en-US" sz="1200" dirty="0"/>
          </a:p>
        </p:txBody>
      </p:sp>
      <p:sp>
        <p:nvSpPr>
          <p:cNvPr id="99" name="Rectangle 98"/>
          <p:cNvSpPr/>
          <p:nvPr/>
        </p:nvSpPr>
        <p:spPr>
          <a:xfrm>
            <a:off x="6396051" y="9176167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err="1" smtClean="0"/>
              <a:t>Inso</a:t>
            </a:r>
            <a:r>
              <a:rPr lang="ro-RO" sz="1200" dirty="0" smtClean="0"/>
              <a:t>ț</a:t>
            </a:r>
            <a:r>
              <a:rPr lang="en-US" sz="1200" dirty="0" err="1" smtClean="0"/>
              <a:t>itori</a:t>
            </a:r>
            <a:endParaRPr lang="en-US" sz="1200" dirty="0"/>
          </a:p>
        </p:txBody>
      </p:sp>
      <p:sp>
        <p:nvSpPr>
          <p:cNvPr id="100" name="Rectangle 99"/>
          <p:cNvSpPr/>
          <p:nvPr/>
        </p:nvSpPr>
        <p:spPr>
          <a:xfrm>
            <a:off x="8901130" y="3277275"/>
            <a:ext cx="2000264" cy="18790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Serviciul</a:t>
            </a:r>
            <a:r>
              <a:rPr lang="en-US" sz="1200" dirty="0" smtClean="0"/>
              <a:t> </a:t>
            </a:r>
            <a:r>
              <a:rPr lang="en-US" sz="1200" dirty="0" err="1" smtClean="0"/>
              <a:t>Administrativ</a:t>
            </a:r>
            <a:endParaRPr lang="en-US" sz="1200" dirty="0"/>
          </a:p>
        </p:txBody>
      </p:sp>
      <p:sp>
        <p:nvSpPr>
          <p:cNvPr id="101" name="Rectangle 100"/>
          <p:cNvSpPr/>
          <p:nvPr/>
        </p:nvSpPr>
        <p:spPr>
          <a:xfrm>
            <a:off x="11244297" y="1719052"/>
            <a:ext cx="1428760" cy="21431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Arhiv</a:t>
            </a:r>
            <a:r>
              <a:rPr lang="ro-RO" sz="1200" dirty="0" smtClean="0"/>
              <a:t>ă</a:t>
            </a:r>
            <a:endParaRPr lang="en-US" sz="1200" dirty="0"/>
          </a:p>
        </p:txBody>
      </p:sp>
      <p:sp>
        <p:nvSpPr>
          <p:cNvPr id="102" name="Rectangle 101"/>
          <p:cNvSpPr/>
          <p:nvPr/>
        </p:nvSpPr>
        <p:spPr>
          <a:xfrm>
            <a:off x="11244297" y="1438062"/>
            <a:ext cx="1428760" cy="21431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smtClean="0"/>
              <a:t>Secretariat</a:t>
            </a:r>
            <a:endParaRPr lang="en-US" sz="1200" dirty="0"/>
          </a:p>
        </p:txBody>
      </p:sp>
      <p:sp>
        <p:nvSpPr>
          <p:cNvPr id="103" name="Rectangle 102"/>
          <p:cNvSpPr/>
          <p:nvPr/>
        </p:nvSpPr>
        <p:spPr>
          <a:xfrm>
            <a:off x="11244297" y="2009567"/>
            <a:ext cx="1428760" cy="21431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Centrala</a:t>
            </a:r>
            <a:r>
              <a:rPr lang="en-US" sz="1200" dirty="0" smtClean="0"/>
              <a:t> </a:t>
            </a:r>
            <a:r>
              <a:rPr lang="en-US" sz="1200" dirty="0" err="1" smtClean="0"/>
              <a:t>Telefonic</a:t>
            </a:r>
            <a:r>
              <a:rPr lang="ro-RO" sz="1200" dirty="0" smtClean="0"/>
              <a:t>ă</a:t>
            </a:r>
            <a:endParaRPr lang="en-US" sz="1200" dirty="0"/>
          </a:p>
        </p:txBody>
      </p:sp>
      <p:sp>
        <p:nvSpPr>
          <p:cNvPr id="104" name="Rectangle 103"/>
          <p:cNvSpPr/>
          <p:nvPr/>
        </p:nvSpPr>
        <p:spPr>
          <a:xfrm>
            <a:off x="11244297" y="2752522"/>
            <a:ext cx="1428760" cy="21431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Conducatori</a:t>
            </a:r>
            <a:r>
              <a:rPr lang="en-US" sz="1200" dirty="0" smtClean="0"/>
              <a:t> auto</a:t>
            </a:r>
            <a:endParaRPr lang="en-US" sz="1200" dirty="0"/>
          </a:p>
        </p:txBody>
      </p:sp>
      <p:sp>
        <p:nvSpPr>
          <p:cNvPr id="105" name="Rectangle 104"/>
          <p:cNvSpPr/>
          <p:nvPr/>
        </p:nvSpPr>
        <p:spPr>
          <a:xfrm>
            <a:off x="11244297" y="2290556"/>
            <a:ext cx="1428760" cy="3952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Intre</a:t>
            </a:r>
            <a:r>
              <a:rPr lang="ro-RO" sz="1200" dirty="0" smtClean="0"/>
              <a:t>ț</a:t>
            </a:r>
            <a:r>
              <a:rPr lang="en-US" sz="1200" dirty="0" err="1" smtClean="0"/>
              <a:t>inere</a:t>
            </a:r>
            <a:r>
              <a:rPr lang="en-US" sz="1200" dirty="0" smtClean="0"/>
              <a:t> Spa</a:t>
            </a:r>
            <a:r>
              <a:rPr lang="ro-RO" sz="1200" dirty="0" smtClean="0"/>
              <a:t>ț</a:t>
            </a:r>
            <a:r>
              <a:rPr lang="en-US" sz="1200" dirty="0" smtClean="0"/>
              <a:t>ii </a:t>
            </a:r>
            <a:r>
              <a:rPr lang="en-US" sz="1200" dirty="0" err="1" smtClean="0"/>
              <a:t>Verzi</a:t>
            </a:r>
            <a:endParaRPr lang="en-US" sz="1200" dirty="0"/>
          </a:p>
        </p:txBody>
      </p:sp>
      <p:cxnSp>
        <p:nvCxnSpPr>
          <p:cNvPr id="108" name="Straight Arrow Connector 107"/>
          <p:cNvCxnSpPr/>
          <p:nvPr/>
        </p:nvCxnSpPr>
        <p:spPr>
          <a:xfrm flipV="1">
            <a:off x="8256896" y="2618157"/>
            <a:ext cx="657102" cy="148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0" name="Rectangle 149"/>
          <p:cNvSpPr/>
          <p:nvPr/>
        </p:nvSpPr>
        <p:spPr>
          <a:xfrm>
            <a:off x="6410848" y="7235232"/>
            <a:ext cx="2656738" cy="28575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Croitorie</a:t>
            </a:r>
            <a:endParaRPr lang="en-US" sz="1200" dirty="0"/>
          </a:p>
        </p:txBody>
      </p:sp>
      <p:cxnSp>
        <p:nvCxnSpPr>
          <p:cNvPr id="178" name="Straight Arrow Connector 177"/>
          <p:cNvCxnSpPr>
            <a:stCxn id="15" idx="2"/>
          </p:cNvCxnSpPr>
          <p:nvPr/>
        </p:nvCxnSpPr>
        <p:spPr>
          <a:xfrm rot="16200000" flipH="1">
            <a:off x="1166115" y="3747389"/>
            <a:ext cx="380055" cy="118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>
            <a:stCxn id="5" idx="2"/>
            <a:endCxn id="6" idx="0"/>
          </p:cNvCxnSpPr>
          <p:nvPr/>
        </p:nvCxnSpPr>
        <p:spPr>
          <a:xfrm rot="5400000">
            <a:off x="6279730" y="2158991"/>
            <a:ext cx="242141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8" name="Straight Arrow Connector 197"/>
          <p:cNvCxnSpPr/>
          <p:nvPr/>
        </p:nvCxnSpPr>
        <p:spPr>
          <a:xfrm rot="10800000" flipV="1">
            <a:off x="2238375" y="2521693"/>
            <a:ext cx="2305036" cy="214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3" name="Rectangle 132"/>
          <p:cNvSpPr/>
          <p:nvPr/>
        </p:nvSpPr>
        <p:spPr>
          <a:xfrm>
            <a:off x="6393984" y="4521463"/>
            <a:ext cx="2558752" cy="54160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Serviciul</a:t>
            </a:r>
            <a:r>
              <a:rPr lang="en-US" sz="1200" dirty="0" smtClean="0"/>
              <a:t> </a:t>
            </a:r>
            <a:r>
              <a:rPr lang="en-US" sz="1200" dirty="0" err="1" smtClean="0"/>
              <a:t>Achizi</a:t>
            </a:r>
            <a:r>
              <a:rPr lang="ro-RO" sz="1200" dirty="0" smtClean="0"/>
              <a:t>ț</a:t>
            </a:r>
            <a:r>
              <a:rPr lang="en-US" sz="1200" dirty="0" smtClean="0"/>
              <a:t>ii </a:t>
            </a:r>
            <a:r>
              <a:rPr lang="en-US" sz="1200" dirty="0" err="1" smtClean="0"/>
              <a:t>Publice</a:t>
            </a:r>
            <a:r>
              <a:rPr lang="en-US" sz="1200" dirty="0" smtClean="0"/>
              <a:t>, </a:t>
            </a:r>
            <a:r>
              <a:rPr lang="en-US" sz="1200" dirty="0" err="1" smtClean="0"/>
              <a:t>Contractare</a:t>
            </a:r>
            <a:r>
              <a:rPr lang="en-US" sz="1200" dirty="0" smtClean="0"/>
              <a:t> </a:t>
            </a:r>
            <a:r>
              <a:rPr lang="en-US" sz="1200" dirty="0" err="1" smtClean="0"/>
              <a:t>si</a:t>
            </a:r>
            <a:r>
              <a:rPr lang="en-US" sz="1200" dirty="0" smtClean="0"/>
              <a:t> </a:t>
            </a:r>
            <a:r>
              <a:rPr lang="en-US" sz="1200" dirty="0" err="1" smtClean="0"/>
              <a:t>Aprovizionare</a:t>
            </a:r>
            <a:endParaRPr lang="en-US" sz="1200" dirty="0"/>
          </a:p>
        </p:txBody>
      </p:sp>
      <p:cxnSp>
        <p:nvCxnSpPr>
          <p:cNvPr id="191" name="Straight Connector 190"/>
          <p:cNvCxnSpPr/>
          <p:nvPr/>
        </p:nvCxnSpPr>
        <p:spPr>
          <a:xfrm rot="5400000">
            <a:off x="2447462" y="2907460"/>
            <a:ext cx="709380" cy="8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/>
          <p:nvPr/>
        </p:nvCxnSpPr>
        <p:spPr>
          <a:xfrm rot="10800000">
            <a:off x="2428875" y="3246400"/>
            <a:ext cx="36195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rot="16200000" flipH="1">
            <a:off x="6741487" y="6208090"/>
            <a:ext cx="5020636" cy="3839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6" name="Rectangle 145"/>
          <p:cNvSpPr/>
          <p:nvPr/>
        </p:nvSpPr>
        <p:spPr>
          <a:xfrm>
            <a:off x="4553311" y="959942"/>
            <a:ext cx="3714777" cy="422879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Consiliul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Jude</a:t>
            </a:r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ț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Mure</a:t>
            </a:r>
            <a:r>
              <a:rPr lang="ro-R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ș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4909138" y="28560"/>
            <a:ext cx="299793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ORGANIGRAMA</a:t>
            </a:r>
            <a:endParaRPr lang="en-US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3871415" y="508424"/>
            <a:ext cx="50438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Spitalului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Municipal “Dr. Gheorghe 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Marinescu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T</a:t>
            </a:r>
            <a:r>
              <a:rPr lang="ro-RO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â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rn</a:t>
            </a:r>
            <a:r>
              <a:rPr lang="ro-RO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ă</a:t>
            </a:r>
            <a:r>
              <a:rPr lang="en-US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veni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1" name="Straight Arrow Connector 150"/>
          <p:cNvCxnSpPr/>
          <p:nvPr/>
        </p:nvCxnSpPr>
        <p:spPr>
          <a:xfrm rot="5400000">
            <a:off x="6280523" y="1492964"/>
            <a:ext cx="242141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57134" y="3935545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smtClean="0"/>
              <a:t>Sec</a:t>
            </a:r>
            <a:r>
              <a:rPr lang="ro-RO" sz="1200" dirty="0" smtClean="0"/>
              <a:t>ț</a:t>
            </a:r>
            <a:r>
              <a:rPr lang="en-US" sz="1200" dirty="0" smtClean="0"/>
              <a:t>ii </a:t>
            </a:r>
            <a:r>
              <a:rPr lang="en-US" sz="1200" dirty="0" err="1" smtClean="0"/>
              <a:t>Clinice</a:t>
            </a:r>
            <a:endParaRPr lang="en-US" sz="1200" dirty="0"/>
          </a:p>
        </p:txBody>
      </p:sp>
      <p:sp>
        <p:nvSpPr>
          <p:cNvPr id="138" name="Rectangle 137"/>
          <p:cNvSpPr/>
          <p:nvPr/>
        </p:nvSpPr>
        <p:spPr>
          <a:xfrm>
            <a:off x="9920301" y="3900845"/>
            <a:ext cx="2571768" cy="21431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r>
              <a:rPr lang="en-US" sz="1200" dirty="0" smtClean="0"/>
              <a:t>Cabinet </a:t>
            </a:r>
            <a:r>
              <a:rPr lang="en-US" sz="1200" dirty="0" err="1" smtClean="0"/>
              <a:t>Medicin</a:t>
            </a:r>
            <a:r>
              <a:rPr lang="ro-RO" sz="1200" dirty="0" smtClean="0"/>
              <a:t>ă</a:t>
            </a:r>
            <a:r>
              <a:rPr lang="en-US" sz="1200" dirty="0" smtClean="0"/>
              <a:t> Intern</a:t>
            </a:r>
            <a:r>
              <a:rPr lang="ro-RO" sz="1200" dirty="0" smtClean="0"/>
              <a:t>ă</a:t>
            </a:r>
            <a:endParaRPr lang="en-US" sz="1200" dirty="0"/>
          </a:p>
        </p:txBody>
      </p:sp>
      <p:sp>
        <p:nvSpPr>
          <p:cNvPr id="145" name="Rectangle 144"/>
          <p:cNvSpPr/>
          <p:nvPr/>
        </p:nvSpPr>
        <p:spPr>
          <a:xfrm>
            <a:off x="258812" y="2379750"/>
            <a:ext cx="2000264" cy="35719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Compartiment</a:t>
            </a:r>
            <a:r>
              <a:rPr lang="en-US" sz="1200" dirty="0" smtClean="0"/>
              <a:t> </a:t>
            </a:r>
            <a:r>
              <a:rPr lang="en-US" sz="1200" dirty="0" err="1" smtClean="0"/>
              <a:t>Informatic</a:t>
            </a:r>
            <a:endParaRPr lang="en-US" sz="1200" dirty="0"/>
          </a:p>
        </p:txBody>
      </p:sp>
      <p:cxnSp>
        <p:nvCxnSpPr>
          <p:cNvPr id="132" name="Straight Arrow Connector 131"/>
          <p:cNvCxnSpPr/>
          <p:nvPr/>
        </p:nvCxnSpPr>
        <p:spPr>
          <a:xfrm rot="5400000">
            <a:off x="5112319" y="5741714"/>
            <a:ext cx="475016" cy="1189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 rot="5400000">
            <a:off x="7485531" y="5733788"/>
            <a:ext cx="475016" cy="1189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10958170" y="0"/>
            <a:ext cx="7184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Anexa</a:t>
            </a: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</a:t>
            </a: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11250393" y="3254018"/>
            <a:ext cx="1428760" cy="21431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17" tIns="45709" rIns="91417" bIns="45709" rtlCol="0" anchor="ctr"/>
          <a:lstStyle/>
          <a:p>
            <a:pPr algn="ctr"/>
            <a:r>
              <a:rPr lang="en-US" sz="1200" dirty="0" err="1" smtClean="0"/>
              <a:t>Compartiment</a:t>
            </a:r>
            <a:r>
              <a:rPr lang="en-US" sz="1200" dirty="0" smtClean="0"/>
              <a:t> Paz</a:t>
            </a:r>
            <a:r>
              <a:rPr lang="ro-RO" sz="1200" dirty="0" smtClean="0"/>
              <a:t>ă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2362</TotalTime>
  <Words>379</Words>
  <Application>Microsoft Office PowerPoint</Application>
  <PresentationFormat>Hârtie A3 (297x420 mm)</PresentationFormat>
  <Paragraphs>87</Paragraphs>
  <Slides>1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2" baseType="lpstr">
      <vt:lpstr>Office Theme</vt:lpstr>
      <vt:lpstr>Prezentare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Sorin</dc:creator>
  <cp:lastModifiedBy>Delia</cp:lastModifiedBy>
  <cp:revision>94</cp:revision>
  <dcterms:created xsi:type="dcterms:W3CDTF">2021-07-14T05:45:03Z</dcterms:created>
  <dcterms:modified xsi:type="dcterms:W3CDTF">2021-10-15T06:05:30Z</dcterms:modified>
</cp:coreProperties>
</file>